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6" r:id="rId4"/>
  </p:sldMasterIdLst>
  <p:notesMasterIdLst>
    <p:notesMasterId r:id="rId21"/>
  </p:notesMasterIdLst>
  <p:handoutMasterIdLst>
    <p:handoutMasterId r:id="rId22"/>
  </p:handoutMasterIdLst>
  <p:sldIdLst>
    <p:sldId id="256"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Lst>
  <p:sldSz cx="9144000" cy="6858000" type="screen4x3"/>
  <p:notesSz cx="9928225" cy="6797675"/>
  <p:custDataLst>
    <p:tags r:id="rId23"/>
  </p:custDataLst>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2121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706" autoAdjust="0"/>
    <p:restoredTop sz="98825" autoAdjust="0"/>
  </p:normalViewPr>
  <p:slideViewPr>
    <p:cSldViewPr>
      <p:cViewPr varScale="1">
        <p:scale>
          <a:sx n="82" d="100"/>
          <a:sy n="82" d="100"/>
        </p:scale>
        <p:origin x="1212" y="96"/>
      </p:cViewPr>
      <p:guideLst>
        <p:guide orient="horz" pos="2160"/>
        <p:guide pos="2880"/>
      </p:guideLst>
    </p:cSldViewPr>
  </p:slideViewPr>
  <p:outlineViewPr>
    <p:cViewPr>
      <p:scale>
        <a:sx n="33" d="100"/>
        <a:sy n="33" d="100"/>
      </p:scale>
      <p:origin x="30" y="5403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gs" Target="tags/tag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handoutMaster" Target="handoutMasters/handout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03313" cy="339884"/>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2594" y="0"/>
            <a:ext cx="4303313" cy="339884"/>
          </a:xfrm>
          <a:prstGeom prst="rect">
            <a:avLst/>
          </a:prstGeom>
        </p:spPr>
        <p:txBody>
          <a:bodyPr vert="horz" lIns="91440" tIns="45720" rIns="91440" bIns="45720" rtlCol="0"/>
          <a:lstStyle>
            <a:lvl1pPr algn="r">
              <a:defRPr sz="1200"/>
            </a:lvl1pPr>
          </a:lstStyle>
          <a:p>
            <a:fld id="{1105C127-53EC-4625-8674-123C41A42ABE}" type="datetimeFigureOut">
              <a:rPr lang="en-GB" smtClean="0"/>
              <a:pPr/>
              <a:t>13/01/2016</a:t>
            </a:fld>
            <a:endParaRPr lang="en-GB"/>
          </a:p>
        </p:txBody>
      </p:sp>
      <p:sp>
        <p:nvSpPr>
          <p:cNvPr id="4" name="Footer Placeholder 3"/>
          <p:cNvSpPr>
            <a:spLocks noGrp="1"/>
          </p:cNvSpPr>
          <p:nvPr>
            <p:ph type="ftr" sz="quarter" idx="2"/>
          </p:nvPr>
        </p:nvSpPr>
        <p:spPr>
          <a:xfrm>
            <a:off x="0" y="6456699"/>
            <a:ext cx="4303313" cy="339884"/>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2594" y="6456699"/>
            <a:ext cx="4303313" cy="339884"/>
          </a:xfrm>
          <a:prstGeom prst="rect">
            <a:avLst/>
          </a:prstGeom>
        </p:spPr>
        <p:txBody>
          <a:bodyPr vert="horz" lIns="91440" tIns="45720" rIns="91440" bIns="45720" rtlCol="0" anchor="b"/>
          <a:lstStyle>
            <a:lvl1pPr algn="r">
              <a:defRPr sz="1200"/>
            </a:lvl1pPr>
          </a:lstStyle>
          <a:p>
            <a:fld id="{2D7700F7-D8A8-45F0-BED4-A73ECE481743}" type="slidenum">
              <a:rPr lang="en-GB" smtClean="0"/>
              <a:pPr/>
              <a:t>‹#›</a:t>
            </a:fld>
            <a:endParaRPr lang="en-GB"/>
          </a:p>
        </p:txBody>
      </p:sp>
    </p:spTree>
    <p:extLst>
      <p:ext uri="{BB962C8B-B14F-4D97-AF65-F5344CB8AC3E}">
        <p14:creationId xmlns:p14="http://schemas.microsoft.com/office/powerpoint/2010/main" val="12063322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2230" cy="339884"/>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GB" dirty="0"/>
          </a:p>
        </p:txBody>
      </p:sp>
      <p:sp>
        <p:nvSpPr>
          <p:cNvPr id="3" name="Date Placeholder 2"/>
          <p:cNvSpPr>
            <a:spLocks noGrp="1"/>
          </p:cNvSpPr>
          <p:nvPr>
            <p:ph type="dt" idx="1"/>
          </p:nvPr>
        </p:nvSpPr>
        <p:spPr>
          <a:xfrm>
            <a:off x="5623699" y="0"/>
            <a:ext cx="4302230" cy="339884"/>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8D4DA8F5-F804-4FB2-8A6B-A884CF09C514}" type="datetimeFigureOut">
              <a:rPr lang="en-US"/>
              <a:pPr>
                <a:defRPr/>
              </a:pPr>
              <a:t>1/13/2016</a:t>
            </a:fld>
            <a:endParaRPr lang="en-GB" dirty="0"/>
          </a:p>
        </p:txBody>
      </p:sp>
      <p:sp>
        <p:nvSpPr>
          <p:cNvPr id="4" name="Slide Image Placeholder 3"/>
          <p:cNvSpPr>
            <a:spLocks noGrp="1" noRot="1" noChangeAspect="1"/>
          </p:cNvSpPr>
          <p:nvPr>
            <p:ph type="sldImg" idx="2"/>
          </p:nvPr>
        </p:nvSpPr>
        <p:spPr>
          <a:xfrm>
            <a:off x="3263900" y="509588"/>
            <a:ext cx="3400425" cy="2549525"/>
          </a:xfrm>
          <a:prstGeom prst="rect">
            <a:avLst/>
          </a:prstGeom>
          <a:noFill/>
          <a:ln w="12700">
            <a:solidFill>
              <a:prstClr val="black"/>
            </a:solidFill>
          </a:ln>
        </p:spPr>
        <p:txBody>
          <a:bodyPr vert="horz" lIns="91440" tIns="45720" rIns="91440" bIns="45720" rtlCol="0" anchor="ctr"/>
          <a:lstStyle/>
          <a:p>
            <a:pPr lvl="0"/>
            <a:endParaRPr lang="en-GB" noProof="0" dirty="0"/>
          </a:p>
        </p:txBody>
      </p:sp>
      <p:sp>
        <p:nvSpPr>
          <p:cNvPr id="5" name="Notes Placeholder 4"/>
          <p:cNvSpPr>
            <a:spLocks noGrp="1"/>
          </p:cNvSpPr>
          <p:nvPr>
            <p:ph type="body" sz="quarter" idx="3"/>
          </p:nvPr>
        </p:nvSpPr>
        <p:spPr>
          <a:xfrm>
            <a:off x="992824" y="3228896"/>
            <a:ext cx="7942580" cy="3058954"/>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6" name="Footer Placeholder 5"/>
          <p:cNvSpPr>
            <a:spLocks noGrp="1"/>
          </p:cNvSpPr>
          <p:nvPr>
            <p:ph type="ftr" sz="quarter" idx="4"/>
          </p:nvPr>
        </p:nvSpPr>
        <p:spPr>
          <a:xfrm>
            <a:off x="2" y="6456612"/>
            <a:ext cx="4302230" cy="339884"/>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GB" dirty="0"/>
          </a:p>
        </p:txBody>
      </p:sp>
      <p:sp>
        <p:nvSpPr>
          <p:cNvPr id="7" name="Slide Number Placeholder 6"/>
          <p:cNvSpPr>
            <a:spLocks noGrp="1"/>
          </p:cNvSpPr>
          <p:nvPr>
            <p:ph type="sldNum" sz="quarter" idx="5"/>
          </p:nvPr>
        </p:nvSpPr>
        <p:spPr>
          <a:xfrm>
            <a:off x="5623699" y="6456612"/>
            <a:ext cx="4302230" cy="339884"/>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E6C00DB4-E585-43D3-9A29-E1C42556C769}" type="slidenum">
              <a:rPr lang="en-GB"/>
              <a:pPr>
                <a:defRPr/>
              </a:pPr>
              <a:t>‹#›</a:t>
            </a:fld>
            <a:endParaRPr lang="en-GB" dirty="0"/>
          </a:p>
        </p:txBody>
      </p:sp>
    </p:spTree>
    <p:extLst>
      <p:ext uri="{BB962C8B-B14F-4D97-AF65-F5344CB8AC3E}">
        <p14:creationId xmlns:p14="http://schemas.microsoft.com/office/powerpoint/2010/main" val="310232640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p:spPr>
      </p:sp>
      <p:sp>
        <p:nvSpPr>
          <p:cNvPr id="1331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33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80FBC8F-7200-45DD-A4E3-40F9EE471788}" type="slidenum">
              <a:rPr lang="en-GB"/>
              <a:pPr fontAlgn="base">
                <a:spcBef>
                  <a:spcPct val="0"/>
                </a:spcBef>
                <a:spcAft>
                  <a:spcPct val="0"/>
                </a:spcAft>
              </a:pPr>
              <a:t>1</a:t>
            </a:fld>
            <a:endParaRPr lang="en-GB" dirty="0"/>
          </a:p>
        </p:txBody>
      </p:sp>
    </p:spTree>
    <p:extLst>
      <p:ext uri="{BB962C8B-B14F-4D97-AF65-F5344CB8AC3E}">
        <p14:creationId xmlns:p14="http://schemas.microsoft.com/office/powerpoint/2010/main" val="11527001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a:t>
            </a:fld>
            <a:endParaRPr lang="en-GB" dirty="0"/>
          </a:p>
        </p:txBody>
      </p:sp>
    </p:spTree>
    <p:extLst>
      <p:ext uri="{BB962C8B-B14F-4D97-AF65-F5344CB8AC3E}">
        <p14:creationId xmlns:p14="http://schemas.microsoft.com/office/powerpoint/2010/main" val="20783608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a:t>
            </a:fld>
            <a:endParaRPr lang="en-GB" dirty="0"/>
          </a:p>
        </p:txBody>
      </p:sp>
    </p:spTree>
    <p:extLst>
      <p:ext uri="{BB962C8B-B14F-4D97-AF65-F5344CB8AC3E}">
        <p14:creationId xmlns:p14="http://schemas.microsoft.com/office/powerpoint/2010/main" val="15482582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a:t>
            </a:fld>
            <a:endParaRPr lang="en-GB" dirty="0"/>
          </a:p>
        </p:txBody>
      </p:sp>
    </p:spTree>
    <p:extLst>
      <p:ext uri="{BB962C8B-B14F-4D97-AF65-F5344CB8AC3E}">
        <p14:creationId xmlns:p14="http://schemas.microsoft.com/office/powerpoint/2010/main" val="37990897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a:t>
            </a:fld>
            <a:endParaRPr lang="en-GB" dirty="0"/>
          </a:p>
        </p:txBody>
      </p:sp>
    </p:spTree>
    <p:extLst>
      <p:ext uri="{BB962C8B-B14F-4D97-AF65-F5344CB8AC3E}">
        <p14:creationId xmlns:p14="http://schemas.microsoft.com/office/powerpoint/2010/main" val="37990897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14</a:t>
            </a:fld>
            <a:endParaRPr lang="en-GB" dirty="0"/>
          </a:p>
        </p:txBody>
      </p:sp>
    </p:spTree>
    <p:extLst>
      <p:ext uri="{BB962C8B-B14F-4D97-AF65-F5344CB8AC3E}">
        <p14:creationId xmlns:p14="http://schemas.microsoft.com/office/powerpoint/2010/main" val="37990897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15</a:t>
            </a:fld>
            <a:endParaRPr lang="en-GB" dirty="0"/>
          </a:p>
        </p:txBody>
      </p:sp>
    </p:spTree>
    <p:extLst>
      <p:ext uri="{BB962C8B-B14F-4D97-AF65-F5344CB8AC3E}">
        <p14:creationId xmlns:p14="http://schemas.microsoft.com/office/powerpoint/2010/main" val="2651906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16</a:t>
            </a:fld>
            <a:endParaRPr lang="en-GB" dirty="0"/>
          </a:p>
        </p:txBody>
      </p:sp>
    </p:spTree>
    <p:extLst>
      <p:ext uri="{BB962C8B-B14F-4D97-AF65-F5344CB8AC3E}">
        <p14:creationId xmlns:p14="http://schemas.microsoft.com/office/powerpoint/2010/main" val="31320964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a:t>
            </a:fld>
            <a:endParaRPr lang="en-GB" dirty="0"/>
          </a:p>
        </p:txBody>
      </p:sp>
    </p:spTree>
    <p:extLst>
      <p:ext uri="{BB962C8B-B14F-4D97-AF65-F5344CB8AC3E}">
        <p14:creationId xmlns:p14="http://schemas.microsoft.com/office/powerpoint/2010/main" val="27103095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a:t>
            </a:fld>
            <a:endParaRPr lang="en-GB" dirty="0"/>
          </a:p>
        </p:txBody>
      </p:sp>
    </p:spTree>
    <p:extLst>
      <p:ext uri="{BB962C8B-B14F-4D97-AF65-F5344CB8AC3E}">
        <p14:creationId xmlns:p14="http://schemas.microsoft.com/office/powerpoint/2010/main" val="27103095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a:t>
            </a:fld>
            <a:endParaRPr lang="en-GB" dirty="0"/>
          </a:p>
        </p:txBody>
      </p:sp>
    </p:spTree>
    <p:extLst>
      <p:ext uri="{BB962C8B-B14F-4D97-AF65-F5344CB8AC3E}">
        <p14:creationId xmlns:p14="http://schemas.microsoft.com/office/powerpoint/2010/main" val="27103095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a:t>
            </a:fld>
            <a:endParaRPr lang="en-GB" dirty="0"/>
          </a:p>
        </p:txBody>
      </p:sp>
    </p:spTree>
    <p:extLst>
      <p:ext uri="{BB962C8B-B14F-4D97-AF65-F5344CB8AC3E}">
        <p14:creationId xmlns:p14="http://schemas.microsoft.com/office/powerpoint/2010/main" val="27103095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a:t>
            </a:fld>
            <a:endParaRPr lang="en-GB" dirty="0"/>
          </a:p>
        </p:txBody>
      </p:sp>
    </p:spTree>
    <p:extLst>
      <p:ext uri="{BB962C8B-B14F-4D97-AF65-F5344CB8AC3E}">
        <p14:creationId xmlns:p14="http://schemas.microsoft.com/office/powerpoint/2010/main" val="27103095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a:t>
            </a:fld>
            <a:endParaRPr lang="en-GB" dirty="0"/>
          </a:p>
        </p:txBody>
      </p:sp>
    </p:spTree>
    <p:extLst>
      <p:ext uri="{BB962C8B-B14F-4D97-AF65-F5344CB8AC3E}">
        <p14:creationId xmlns:p14="http://schemas.microsoft.com/office/powerpoint/2010/main" val="23681143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a:t>
            </a:fld>
            <a:endParaRPr lang="en-GB" dirty="0"/>
          </a:p>
        </p:txBody>
      </p:sp>
    </p:spTree>
    <p:extLst>
      <p:ext uri="{BB962C8B-B14F-4D97-AF65-F5344CB8AC3E}">
        <p14:creationId xmlns:p14="http://schemas.microsoft.com/office/powerpoint/2010/main" val="29419021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a:t>
            </a:fld>
            <a:endParaRPr lang="en-GB" dirty="0"/>
          </a:p>
        </p:txBody>
      </p:sp>
    </p:spTree>
    <p:extLst>
      <p:ext uri="{BB962C8B-B14F-4D97-AF65-F5344CB8AC3E}">
        <p14:creationId xmlns:p14="http://schemas.microsoft.com/office/powerpoint/2010/main" val="13961381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rookeWeston">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latin typeface="Calibri" pitchFamily="34" charset="0"/>
              <a:cs typeface="Calibri" pitchFamily="34" charset="0"/>
            </a:endParaRPr>
          </a:p>
        </p:txBody>
      </p:sp>
      <p:sp>
        <p:nvSpPr>
          <p:cNvPr id="9" name="Title 8"/>
          <p:cNvSpPr>
            <a:spLocks noGrp="1"/>
          </p:cNvSpPr>
          <p:nvPr>
            <p:ph type="ctrTitle"/>
          </p:nvPr>
        </p:nvSpPr>
        <p:spPr>
          <a:xfrm>
            <a:off x="685800" y="214290"/>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latin typeface="Calibri" pitchFamily="34" charset="0"/>
                <a:cs typeface="Calibri" pitchFamily="34" charset="0"/>
              </a:defRPr>
            </a:lvl1pPr>
            <a:extLst/>
          </a:lstStyle>
          <a:p>
            <a:r>
              <a:rPr kumimoji="0" lang="en-US" smtClean="0"/>
              <a:t>Click to edit Master 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extLst>
                  <a:ext uri="{28A0092B-C50C-407E-A947-70E740481C1C}">
                    <a14:useLocalDpi xmlns:a14="http://schemas.microsoft.com/office/drawing/2010/main"/>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17" name="Subtitle 16"/>
          <p:cNvSpPr>
            <a:spLocks noGrp="1"/>
          </p:cNvSpPr>
          <p:nvPr>
            <p:ph type="subTitle" idx="1"/>
          </p:nvPr>
        </p:nvSpPr>
        <p:spPr>
          <a:xfrm>
            <a:off x="871566" y="5515444"/>
            <a:ext cx="7772400" cy="1199704"/>
          </a:xfrm>
        </p:spPr>
        <p:txBody>
          <a:bodyPr lIns="45720" rIns="45720"/>
          <a:lstStyle>
            <a:lvl1pPr marL="0" marR="64008" indent="0" algn="r">
              <a:buNone/>
              <a:defRPr b="1">
                <a:solidFill>
                  <a:schemeClr val="bg1"/>
                </a:solidFill>
                <a:latin typeface="Calibri" pitchFamily="34" charset="0"/>
                <a:cs typeface="Calibri"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latin typeface="Calibri" pitchFamily="34" charset="0"/>
                <a:cs typeface="Calibri" pitchFamily="34" charset="0"/>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latin typeface="Calibri" pitchFamily="34" charset="0"/>
                <a:cs typeface="Calibri" pitchFamily="34" charset="0"/>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latin typeface="Calibri" pitchFamily="34" charset="0"/>
              <a:cs typeface="Calibri" pitchFamily="34" charset="0"/>
            </a:endParaRPr>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latin typeface="Calibri" pitchFamily="34" charset="0"/>
              <a:cs typeface="Calibri" pitchFamily="34" charset="0"/>
            </a:endParaRP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LO1 1-7">
    <p:spTree>
      <p:nvGrpSpPr>
        <p:cNvPr id="1" name=""/>
        <p:cNvGrpSpPr/>
        <p:nvPr/>
      </p:nvGrpSpPr>
      <p:grpSpPr>
        <a:xfrm>
          <a:off x="0" y="0"/>
          <a:ext cx="0" cy="0"/>
          <a:chOff x="0" y="0"/>
          <a:chExt cx="0" cy="0"/>
        </a:xfrm>
      </p:grpSpPr>
      <p:sp>
        <p:nvSpPr>
          <p:cNvPr id="6" name="Title 5"/>
          <p:cNvSpPr>
            <a:spLocks noGrp="1"/>
          </p:cNvSpPr>
          <p:nvPr>
            <p:ph type="title"/>
          </p:nvPr>
        </p:nvSpPr>
        <p:spPr>
          <a:xfrm>
            <a:off x="214282" y="0"/>
            <a:ext cx="7382054" cy="739756"/>
          </a:xfrm>
        </p:spPr>
        <p:txBody>
          <a:bodyPr rtlCol="0"/>
          <a:lstStyle>
            <a:lvl1pPr>
              <a:defRPr>
                <a:latin typeface="Calibri" pitchFamily="34" charset="0"/>
                <a:cs typeface="Calibri" pitchFamily="34" charset="0"/>
              </a:defRPr>
            </a:lvl1pPr>
            <a:extLst/>
          </a:lstStyle>
          <a:p>
            <a:r>
              <a:rPr kumimoji="0" lang="en-US" smtClean="0"/>
              <a:t>Click to edit Master title style</a:t>
            </a:r>
            <a:endParaRPr kumimoji="0" lang="en-US"/>
          </a:p>
        </p:txBody>
      </p:sp>
      <p:sp>
        <p:nvSpPr>
          <p:cNvPr id="16" name="Rectangle 3"/>
          <p:cNvSpPr>
            <a:spLocks noChangeArrowheads="1"/>
          </p:cNvSpPr>
          <p:nvPr/>
        </p:nvSpPr>
        <p:spPr bwMode="auto">
          <a:xfrm>
            <a:off x="323850" y="1196974"/>
            <a:ext cx="8496300" cy="359817"/>
          </a:xfrm>
          <a:prstGeom prst="rect">
            <a:avLst/>
          </a:prstGeom>
          <a:gradFill rotWithShape="0">
            <a:gsLst>
              <a:gs pos="0">
                <a:srgbClr val="FFFFFF"/>
              </a:gs>
              <a:gs pos="100000">
                <a:srgbClr val="E5B8B7"/>
              </a:gs>
            </a:gsLst>
            <a:lin ang="5400000" scaled="1"/>
          </a:gradFill>
          <a:ln w="12700">
            <a:solidFill>
              <a:srgbClr val="D99594"/>
            </a:solidFill>
            <a:miter lim="800000"/>
            <a:headEnd/>
            <a:tailEnd/>
          </a:ln>
          <a:effectLst>
            <a:outerShdw dist="28398" dir="3806097" algn="ctr" rotWithShape="0">
              <a:srgbClr val="622423">
                <a:alpha val="50000"/>
              </a:srgbClr>
            </a:outerShdw>
          </a:effectLst>
        </p:spPr>
        <p:txBody>
          <a:bodyPr/>
          <a:lstStyle/>
          <a:p>
            <a:r>
              <a:rPr lang="en-US" sz="1600" b="1" dirty="0" smtClean="0">
                <a:latin typeface="Calibri" pitchFamily="34" charset="0"/>
                <a:ea typeface="Calibri" pitchFamily="34" charset="0"/>
                <a:cs typeface="Calibri" pitchFamily="34" charset="0"/>
              </a:rPr>
              <a:t>LO2:</a:t>
            </a:r>
            <a:r>
              <a:rPr lang="en-US" sz="1600" dirty="0" smtClean="0">
                <a:latin typeface="Calibri" pitchFamily="34" charset="0"/>
                <a:ea typeface="Calibri" pitchFamily="34" charset="0"/>
                <a:cs typeface="Calibri" pitchFamily="34" charset="0"/>
              </a:rPr>
              <a:t> </a:t>
            </a:r>
            <a:r>
              <a:rPr lang="en-GB" sz="1600" dirty="0" smtClean="0">
                <a:latin typeface="Calibri" pitchFamily="34" charset="0"/>
              </a:rPr>
              <a:t>Be able to </a:t>
            </a:r>
            <a:r>
              <a:rPr lang="en-GB" sz="1600" dirty="0" smtClean="0"/>
              <a:t>prepare a</a:t>
            </a:r>
            <a:r>
              <a:rPr lang="en-GB" sz="1600" baseline="0" dirty="0" smtClean="0"/>
              <a:t> effective Splash Screen and Navigation Screen</a:t>
            </a:r>
            <a:endParaRPr lang="en-ZA" sz="1600" dirty="0">
              <a:latin typeface="Calibri" pitchFamily="34" charset="0"/>
              <a:ea typeface="Calibri" pitchFamily="34" charset="0"/>
              <a:cs typeface="Calibri" pitchFamily="34" charset="0"/>
            </a:endParaRPr>
          </a:p>
        </p:txBody>
      </p:sp>
      <p:pic>
        <p:nvPicPr>
          <p:cNvPr id="22" name="Picture 21" descr="111004 logo tbs rehab slogan and  hi def.jpg"/>
          <p:cNvPicPr/>
          <p:nvPr userDrawn="1"/>
        </p:nvPicPr>
        <p:blipFill>
          <a:blip r:embed="rId2" cstate="screen">
            <a:extLst>
              <a:ext uri="{28A0092B-C50C-407E-A947-70E740481C1C}">
                <a14:useLocalDpi xmlns:a14="http://schemas.microsoft.com/office/drawing/2010/main"/>
              </a:ext>
            </a:extLst>
          </a:blip>
          <a:stretch>
            <a:fillRect/>
          </a:stretch>
        </p:blipFill>
        <p:spPr>
          <a:xfrm>
            <a:off x="7724157" y="44624"/>
            <a:ext cx="1384347" cy="1007391"/>
          </a:xfrm>
          <a:prstGeom prst="rect">
            <a:avLst/>
          </a:prstGeom>
        </p:spPr>
      </p:pic>
      <p:sp>
        <p:nvSpPr>
          <p:cNvPr id="12" name="Round Same Side Corner Rectangle 11">
            <a:hlinkClick r:id="" action="ppaction://noaction"/>
          </p:cNvPr>
          <p:cNvSpPr/>
          <p:nvPr userDrawn="1"/>
        </p:nvSpPr>
        <p:spPr>
          <a:xfrm>
            <a:off x="3651084" y="690333"/>
            <a:ext cx="501007"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200" b="1" dirty="0" smtClean="0"/>
              <a:t>1.3</a:t>
            </a:r>
            <a:endParaRPr lang="en-GB" sz="1200" b="1" dirty="0"/>
          </a:p>
        </p:txBody>
      </p:sp>
      <p:sp>
        <p:nvSpPr>
          <p:cNvPr id="13" name="Round Same Side Corner Rectangle 12">
            <a:hlinkClick r:id="" action="ppaction://noaction"/>
          </p:cNvPr>
          <p:cNvSpPr/>
          <p:nvPr userDrawn="1"/>
        </p:nvSpPr>
        <p:spPr>
          <a:xfrm>
            <a:off x="1430999" y="690333"/>
            <a:ext cx="1002014" cy="357190"/>
          </a:xfrm>
          <a:prstGeom prst="round2Same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GB" sz="1200" b="1" dirty="0" smtClean="0"/>
              <a:t>Questions</a:t>
            </a:r>
            <a:endParaRPr lang="en-GB" sz="1100" b="1" dirty="0"/>
          </a:p>
        </p:txBody>
      </p:sp>
      <p:sp>
        <p:nvSpPr>
          <p:cNvPr id="17" name="Round Same Side Corner Rectangle 16">
            <a:hlinkClick r:id="" action="ppaction://noaction"/>
          </p:cNvPr>
          <p:cNvSpPr/>
          <p:nvPr userDrawn="1"/>
        </p:nvSpPr>
        <p:spPr>
          <a:xfrm>
            <a:off x="3078058" y="690333"/>
            <a:ext cx="501007"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200" b="1" dirty="0" smtClean="0"/>
              <a:t>1.2</a:t>
            </a:r>
            <a:endParaRPr lang="en-GB" sz="1200" b="1" dirty="0"/>
          </a:p>
        </p:txBody>
      </p:sp>
      <p:sp>
        <p:nvSpPr>
          <p:cNvPr id="18" name="Round Same Side Corner Rectangle 17">
            <a:hlinkClick r:id="rId3" action="ppaction://hlinksldjump"/>
          </p:cNvPr>
          <p:cNvSpPr/>
          <p:nvPr userDrawn="1"/>
        </p:nvSpPr>
        <p:spPr>
          <a:xfrm>
            <a:off x="215785" y="690333"/>
            <a:ext cx="1143195" cy="357190"/>
          </a:xfrm>
          <a:prstGeom prst="round2Same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GB" sz="1200" b="1" dirty="0" smtClean="0"/>
              <a:t>Assignment</a:t>
            </a:r>
            <a:endParaRPr lang="en-GB" sz="1200" b="1" dirty="0"/>
          </a:p>
        </p:txBody>
      </p:sp>
      <p:sp>
        <p:nvSpPr>
          <p:cNvPr id="19" name="Round Same Side Corner Rectangle 18">
            <a:hlinkClick r:id="rId3" action="ppaction://hlinksldjump"/>
          </p:cNvPr>
          <p:cNvSpPr/>
          <p:nvPr userDrawn="1"/>
        </p:nvSpPr>
        <p:spPr>
          <a:xfrm>
            <a:off x="2505032" y="690333"/>
            <a:ext cx="501007"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200" b="1" dirty="0" smtClean="0"/>
              <a:t>1.1</a:t>
            </a:r>
            <a:endParaRPr lang="en-GB" sz="1200" b="1" dirty="0"/>
          </a:p>
        </p:txBody>
      </p:sp>
      <p:sp>
        <p:nvSpPr>
          <p:cNvPr id="20" name="Round Same Side Corner Rectangle 19">
            <a:hlinkClick r:id="" action="ppaction://noaction"/>
          </p:cNvPr>
          <p:cNvSpPr/>
          <p:nvPr userDrawn="1"/>
        </p:nvSpPr>
        <p:spPr>
          <a:xfrm>
            <a:off x="4224110" y="690333"/>
            <a:ext cx="501007"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200" b="1" dirty="0" smtClean="0"/>
              <a:t>1.4</a:t>
            </a:r>
            <a:endParaRPr lang="en-GB" sz="1200" b="1" dirty="0"/>
          </a:p>
        </p:txBody>
      </p:sp>
      <p:sp>
        <p:nvSpPr>
          <p:cNvPr id="21" name="Round Same Side Corner Rectangle 20">
            <a:hlinkClick r:id="" action="ppaction://noaction"/>
          </p:cNvPr>
          <p:cNvSpPr/>
          <p:nvPr userDrawn="1"/>
        </p:nvSpPr>
        <p:spPr>
          <a:xfrm>
            <a:off x="4797136" y="690333"/>
            <a:ext cx="501007"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200" b="1" dirty="0" smtClean="0"/>
              <a:t>1.5</a:t>
            </a:r>
            <a:endParaRPr lang="en-GB" sz="1200" b="1" dirty="0"/>
          </a:p>
        </p:txBody>
      </p:sp>
      <p:sp>
        <p:nvSpPr>
          <p:cNvPr id="23" name="Round Same Side Corner Rectangle 22">
            <a:hlinkClick r:id="" action="ppaction://noaction"/>
          </p:cNvPr>
          <p:cNvSpPr/>
          <p:nvPr userDrawn="1"/>
        </p:nvSpPr>
        <p:spPr>
          <a:xfrm>
            <a:off x="5370162" y="690333"/>
            <a:ext cx="501007"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200" b="1" dirty="0" smtClean="0"/>
              <a:t>1.6</a:t>
            </a:r>
            <a:endParaRPr lang="en-GB" sz="1200" b="1" dirty="0"/>
          </a:p>
        </p:txBody>
      </p:sp>
      <p:sp>
        <p:nvSpPr>
          <p:cNvPr id="24" name="Round Same Side Corner Rectangle 23">
            <a:hlinkClick r:id="" action="ppaction://noaction"/>
          </p:cNvPr>
          <p:cNvSpPr/>
          <p:nvPr userDrawn="1"/>
        </p:nvSpPr>
        <p:spPr>
          <a:xfrm>
            <a:off x="5943188" y="690333"/>
            <a:ext cx="501007"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200" b="1" dirty="0" smtClean="0"/>
              <a:t>1.7</a:t>
            </a:r>
            <a:endParaRPr lang="en-GB" sz="1200" b="1" dirty="0"/>
          </a:p>
        </p:txBody>
      </p:sp>
      <p:sp>
        <p:nvSpPr>
          <p:cNvPr id="25" name="Round Same Side Corner Rectangle 24">
            <a:hlinkClick r:id="" action="ppaction://noaction"/>
          </p:cNvPr>
          <p:cNvSpPr/>
          <p:nvPr userDrawn="1"/>
        </p:nvSpPr>
        <p:spPr>
          <a:xfrm>
            <a:off x="6516216" y="690333"/>
            <a:ext cx="501007"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200" b="1" dirty="0" smtClean="0"/>
              <a:t>1.8</a:t>
            </a:r>
            <a:endParaRPr lang="en-GB" sz="1200" b="1" dirty="0"/>
          </a:p>
        </p:txBody>
      </p:sp>
      <p:sp>
        <p:nvSpPr>
          <p:cNvPr id="15" name="Content Placeholder 1"/>
          <p:cNvSpPr txBox="1">
            <a:spLocks/>
          </p:cNvSpPr>
          <p:nvPr/>
        </p:nvSpPr>
        <p:spPr>
          <a:xfrm>
            <a:off x="214343" y="1049886"/>
            <a:ext cx="8715375" cy="5619474"/>
          </a:xfrm>
          <a:prstGeom prst="rect">
            <a:avLst/>
          </a:prstGeom>
          <a:solidFill>
            <a:schemeClr val="bg1"/>
          </a:solidFill>
          <a:ln w="38100">
            <a:solidFill>
              <a:schemeClr val="accent3"/>
            </a:solidFill>
          </a:ln>
          <a:effectLst>
            <a:outerShdw blurRad="50800" dist="38100" dir="2700000" algn="tl" rotWithShape="0">
              <a:prstClr val="black">
                <a:alpha val="40000"/>
              </a:prstClr>
            </a:outerShdw>
          </a:effectLst>
        </p:spPr>
        <p:txBody>
          <a:bodyPr vert="horz">
            <a:noAutofit/>
          </a:bodyPr>
          <a:lstStyle/>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endPar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endParaRPr kumimoji="0" lang="en-GB" sz="1600" b="0" i="0" u="none" strike="noStrike" kern="1200" cap="none" spc="0" normalizeH="0" baseline="0" noProof="0" dirty="0">
              <a:ln>
                <a:noFill/>
              </a:ln>
              <a:solidFill>
                <a:schemeClr val="tx1"/>
              </a:solidFill>
              <a:effectLst/>
              <a:uLnTx/>
              <a:uFillTx/>
              <a:latin typeface="Calibri" pitchFamily="34" charset="0"/>
              <a:ea typeface="+mn-ea"/>
              <a:cs typeface="Calibri" pitchFamily="34" charset="0"/>
            </a:endParaRP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Assignment">
    <p:spTree>
      <p:nvGrpSpPr>
        <p:cNvPr id="1" name=""/>
        <p:cNvGrpSpPr/>
        <p:nvPr/>
      </p:nvGrpSpPr>
      <p:grpSpPr>
        <a:xfrm>
          <a:off x="0" y="0"/>
          <a:ext cx="0" cy="0"/>
          <a:chOff x="0" y="0"/>
          <a:chExt cx="0" cy="0"/>
        </a:xfrm>
      </p:grpSpPr>
      <p:sp>
        <p:nvSpPr>
          <p:cNvPr id="6" name="Title 5"/>
          <p:cNvSpPr>
            <a:spLocks noGrp="1"/>
          </p:cNvSpPr>
          <p:nvPr>
            <p:ph type="title"/>
          </p:nvPr>
        </p:nvSpPr>
        <p:spPr>
          <a:xfrm>
            <a:off x="214282" y="-117500"/>
            <a:ext cx="8229600" cy="857256"/>
          </a:xfrm>
        </p:spPr>
        <p:txBody>
          <a:bodyPr rtlCol="0"/>
          <a:lstStyle>
            <a:lvl1pPr>
              <a:defRPr>
                <a:latin typeface="Calibri" pitchFamily="34" charset="0"/>
                <a:cs typeface="Calibri" pitchFamily="34" charset="0"/>
              </a:defRPr>
            </a:lvl1pPr>
            <a:extLst/>
          </a:lstStyle>
          <a:p>
            <a:r>
              <a:rPr kumimoji="0" lang="en-US" smtClean="0"/>
              <a:t>Click to edit Master title style</a:t>
            </a:r>
            <a:endParaRPr kumimoji="0" lang="en-US"/>
          </a:p>
        </p:txBody>
      </p:sp>
    </p:spTree>
    <p:extLst>
      <p:ext uri="{BB962C8B-B14F-4D97-AF65-F5344CB8AC3E}">
        <p14:creationId xmlns:p14="http://schemas.microsoft.com/office/powerpoint/2010/main" val="4289385718"/>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13648" y="5937012"/>
            <a:ext cx="3203848"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2" name="Freeform 11"/>
          <p:cNvSpPr>
            <a:spLocks/>
          </p:cNvSpPr>
          <p:nvPr/>
        </p:nvSpPr>
        <p:spPr bwMode="auto">
          <a:xfrm>
            <a:off x="1" y="5924550"/>
            <a:ext cx="2339752"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4" name="Right Triangle 13"/>
          <p:cNvSpPr>
            <a:spLocks/>
          </p:cNvSpPr>
          <p:nvPr/>
        </p:nvSpPr>
        <p:spPr bwMode="auto">
          <a:xfrm>
            <a:off x="-6042" y="5949279"/>
            <a:ext cx="1913746" cy="922841"/>
          </a:xfrm>
          <a:prstGeom prst="rtTriangle">
            <a:avLst/>
          </a:prstGeom>
          <a:blipFill>
            <a:blip r:embed="rId6" cstate="print">
              <a:alphaModFix amt="50000"/>
              <a:extLst>
                <a:ext uri="{28A0092B-C50C-407E-A947-70E740481C1C}">
                  <a14:useLocalDpi xmlns:a14="http://schemas.microsoft.com/office/drawing/2010/main"/>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5" name="Straight Connector 14"/>
          <p:cNvCxnSpPr>
            <a:stCxn id="14" idx="0"/>
            <a:endCxn id="14" idx="4"/>
          </p:cNvCxnSpPr>
          <p:nvPr/>
        </p:nvCxnSpPr>
        <p:spPr>
          <a:xfrm rot="16200000" flipH="1">
            <a:off x="489410" y="5453826"/>
            <a:ext cx="922841" cy="1913746"/>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4"/>
            <a:ext cx="8229600" cy="857256"/>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dirty="0"/>
          </a:p>
        </p:txBody>
      </p:sp>
      <p:sp>
        <p:nvSpPr>
          <p:cNvPr id="30" name="Text Placeholder 29"/>
          <p:cNvSpPr>
            <a:spLocks noGrp="1"/>
          </p:cNvSpPr>
          <p:nvPr>
            <p:ph type="body" idx="1"/>
          </p:nvPr>
        </p:nvSpPr>
        <p:spPr>
          <a:xfrm>
            <a:off x="457200" y="1000108"/>
            <a:ext cx="8229600" cy="4929222"/>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707" r:id="rId1"/>
    <p:sldLayoutId id="2147483709" r:id="rId2"/>
    <p:sldLayoutId id="2147483711" r:id="rId3"/>
    <p:sldLayoutId id="2147483713" r:id="rId4"/>
  </p:sldLayoutIdLst>
  <p:timing>
    <p:tnLst>
      <p:par>
        <p:cTn id="1" dur="indefinite" restart="never" nodeType="tmRoot"/>
      </p:par>
    </p:tnLst>
  </p:timing>
  <p:txStyles>
    <p:titleStyle>
      <a:lvl1pPr algn="l" rtl="0" eaLnBrk="1" latinLnBrk="0" hangingPunct="1">
        <a:spcBef>
          <a:spcPct val="0"/>
        </a:spcBef>
        <a:buNone/>
        <a:defRPr kumimoji="0" sz="44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p:titleStyle>
    <p:bodyStyle>
      <a:lvl1pPr marL="365760" indent="-256032" algn="l" rtl="0" eaLnBrk="1" latinLnBrk="0" hangingPunct="1">
        <a:spcBef>
          <a:spcPts val="0"/>
        </a:spcBef>
        <a:spcAft>
          <a:spcPts val="600"/>
        </a:spcAft>
        <a:buClr>
          <a:schemeClr val="accent1"/>
        </a:buClr>
        <a:buSzPct val="68000"/>
        <a:buFont typeface="Wingdings 3"/>
        <a:buChar char=""/>
        <a:defRPr kumimoji="0" sz="2700" kern="1200">
          <a:solidFill>
            <a:schemeClr val="tx1"/>
          </a:solidFill>
          <a:latin typeface="Calibri" pitchFamily="34" charset="0"/>
          <a:ea typeface="+mn-ea"/>
          <a:cs typeface="Calibri" pitchFamily="34" charset="0"/>
        </a:defRPr>
      </a:lvl1pPr>
      <a:lvl2pPr marL="621792" indent="-228600" algn="l" rtl="0" eaLnBrk="1" latinLnBrk="0" hangingPunct="1">
        <a:spcBef>
          <a:spcPts val="0"/>
        </a:spcBef>
        <a:spcAft>
          <a:spcPts val="600"/>
        </a:spcAft>
        <a:buClr>
          <a:schemeClr val="accent1"/>
        </a:buClr>
        <a:buFont typeface="Verdana"/>
        <a:buChar char="◦"/>
        <a:defRPr kumimoji="0" sz="2300" kern="1200">
          <a:solidFill>
            <a:schemeClr val="tx1"/>
          </a:solidFill>
          <a:latin typeface="Calibri" pitchFamily="34" charset="0"/>
          <a:ea typeface="+mn-ea"/>
          <a:cs typeface="Calibri" pitchFamily="34" charset="0"/>
        </a:defRPr>
      </a:lvl2pPr>
      <a:lvl3pPr marL="859536" indent="-228600" algn="l" rtl="0" eaLnBrk="1" latinLnBrk="0" hangingPunct="1">
        <a:spcBef>
          <a:spcPts val="0"/>
        </a:spcBef>
        <a:spcAft>
          <a:spcPts val="600"/>
        </a:spcAft>
        <a:buClr>
          <a:schemeClr val="accent2"/>
        </a:buClr>
        <a:buSzPct val="100000"/>
        <a:buFont typeface="Wingdings 2"/>
        <a:buChar char=""/>
        <a:defRPr kumimoji="0" sz="2100" kern="1200">
          <a:solidFill>
            <a:schemeClr val="tx1"/>
          </a:solidFill>
          <a:latin typeface="Calibri" pitchFamily="34" charset="0"/>
          <a:ea typeface="+mn-ea"/>
          <a:cs typeface="Calibri" pitchFamily="34" charset="0"/>
        </a:defRPr>
      </a:lvl3pPr>
      <a:lvl4pPr marL="1143000" indent="-228600" algn="l" rtl="0" eaLnBrk="1" latinLnBrk="0" hangingPunct="1">
        <a:spcBef>
          <a:spcPts val="0"/>
        </a:spcBef>
        <a:spcAft>
          <a:spcPts val="600"/>
        </a:spcAft>
        <a:buClr>
          <a:schemeClr val="accent2"/>
        </a:buClr>
        <a:buFont typeface="Wingdings 2"/>
        <a:buChar char=""/>
        <a:defRPr kumimoji="0" sz="1900" kern="1200">
          <a:solidFill>
            <a:schemeClr val="tx1"/>
          </a:solidFill>
          <a:latin typeface="Calibri" pitchFamily="34" charset="0"/>
          <a:ea typeface="+mn-ea"/>
          <a:cs typeface="Calibri" pitchFamily="34" charset="0"/>
        </a:defRPr>
      </a:lvl4pPr>
      <a:lvl5pPr marL="1371600" indent="-228600" algn="l" rtl="0" eaLnBrk="1" latinLnBrk="0" hangingPunct="1">
        <a:spcBef>
          <a:spcPts val="0"/>
        </a:spcBef>
        <a:spcAft>
          <a:spcPts val="600"/>
        </a:spcAft>
        <a:buClr>
          <a:schemeClr val="accent2"/>
        </a:buClr>
        <a:buFont typeface="Wingdings 2"/>
        <a:buChar char=""/>
        <a:defRPr kumimoji="0" sz="1800" kern="1200">
          <a:solidFill>
            <a:schemeClr val="tx1"/>
          </a:solidFill>
          <a:latin typeface="Calibri" pitchFamily="34" charset="0"/>
          <a:ea typeface="+mn-ea"/>
          <a:cs typeface="Calibri" pitchFamily="34" charset="0"/>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33.png"/><Relationship Id="rId7" Type="http://schemas.openxmlformats.org/officeDocument/2006/relationships/image" Target="../media/image37.png"/><Relationship Id="rId2" Type="http://schemas.openxmlformats.org/officeDocument/2006/relationships/notesSlide" Target="../notesSlides/notesSlide10.xml"/><Relationship Id="rId1" Type="http://schemas.openxmlformats.org/officeDocument/2006/relationships/slideLayout" Target="../slideLayouts/slideLayout3.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1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1.xml"/><Relationship Id="rId1" Type="http://schemas.openxmlformats.org/officeDocument/2006/relationships/slideLayout" Target="../slideLayouts/slideLayout3.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s/_rels/slide12.xml.rels><?xml version="1.0" encoding="UTF-8" standalone="yes"?>
<Relationships xmlns="http://schemas.openxmlformats.org/package/2006/relationships"><Relationship Id="rId3" Type="http://schemas.openxmlformats.org/officeDocument/2006/relationships/image" Target="../media/image42.png"/><Relationship Id="rId7" Type="http://schemas.openxmlformats.org/officeDocument/2006/relationships/image" Target="../media/image46.png"/><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13.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47.png"/><Relationship Id="rId7" Type="http://schemas.openxmlformats.org/officeDocument/2006/relationships/image" Target="../media/image51.png"/><Relationship Id="rId2" Type="http://schemas.openxmlformats.org/officeDocument/2006/relationships/notesSlide" Target="../notesSlides/notesSlide13.xml"/><Relationship Id="rId1" Type="http://schemas.openxmlformats.org/officeDocument/2006/relationships/slideLayout" Target="../slideLayouts/slideLayout3.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 Id="rId9" Type="http://schemas.openxmlformats.org/officeDocument/2006/relationships/image" Target="../media/image53.png"/></Relationships>
</file>

<file path=ppt/slides/_rels/slide14.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4.xml"/><Relationship Id="rId1" Type="http://schemas.openxmlformats.org/officeDocument/2006/relationships/slideLayout" Target="../slideLayouts/slideLayout3.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png"/></Relationships>
</file>

<file path=ppt/slides/_rels/slide15.xml.rels><?xml version="1.0" encoding="UTF-8" standalone="yes"?>
<Relationships xmlns="http://schemas.openxmlformats.org/package/2006/relationships"><Relationship Id="rId8" Type="http://schemas.openxmlformats.org/officeDocument/2006/relationships/image" Target="../media/image63.png"/><Relationship Id="rId3" Type="http://schemas.openxmlformats.org/officeDocument/2006/relationships/image" Target="../media/image58.png"/><Relationship Id="rId7" Type="http://schemas.openxmlformats.org/officeDocument/2006/relationships/image" Target="../media/image62.png"/><Relationship Id="rId2" Type="http://schemas.openxmlformats.org/officeDocument/2006/relationships/notesSlide" Target="../notesSlides/notesSlide15.xml"/><Relationship Id="rId1" Type="http://schemas.openxmlformats.org/officeDocument/2006/relationships/slideLayout" Target="../slideLayouts/slideLayout3.xml"/><Relationship Id="rId6" Type="http://schemas.openxmlformats.org/officeDocument/2006/relationships/image" Target="../media/image61.png"/><Relationship Id="rId5" Type="http://schemas.openxmlformats.org/officeDocument/2006/relationships/image" Target="../media/image60.png"/><Relationship Id="rId10" Type="http://schemas.openxmlformats.org/officeDocument/2006/relationships/image" Target="../media/image65.png"/><Relationship Id="rId4" Type="http://schemas.openxmlformats.org/officeDocument/2006/relationships/image" Target="../media/image59.png"/><Relationship Id="rId9" Type="http://schemas.openxmlformats.org/officeDocument/2006/relationships/image" Target="../media/image64.png"/></Relationships>
</file>

<file path=ppt/slides/_rels/slide16.xml.rels><?xml version="1.0" encoding="UTF-8" standalone="yes"?>
<Relationships xmlns="http://schemas.openxmlformats.org/package/2006/relationships"><Relationship Id="rId3" Type="http://schemas.openxmlformats.org/officeDocument/2006/relationships/image" Target="../media/image66.png"/><Relationship Id="rId7" Type="http://schemas.openxmlformats.org/officeDocument/2006/relationships/image" Target="../media/image70.png"/><Relationship Id="rId2" Type="http://schemas.openxmlformats.org/officeDocument/2006/relationships/notesSlide" Target="../notesSlides/notesSlide16.xml"/><Relationship Id="rId1" Type="http://schemas.openxmlformats.org/officeDocument/2006/relationships/slideLayout" Target="../slideLayouts/slideLayout3.xml"/><Relationship Id="rId6" Type="http://schemas.openxmlformats.org/officeDocument/2006/relationships/image" Target="../media/image69.png"/><Relationship Id="rId5" Type="http://schemas.openxmlformats.org/officeDocument/2006/relationships/image" Target="../media/image68.png"/><Relationship Id="rId4" Type="http://schemas.openxmlformats.org/officeDocument/2006/relationships/image" Target="../media/image67.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9.png"/><Relationship Id="rId5" Type="http://schemas.openxmlformats.org/officeDocument/2006/relationships/image" Target="../media/image7.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8.xml"/><Relationship Id="rId1" Type="http://schemas.openxmlformats.org/officeDocument/2006/relationships/slideLayout" Target="../slideLayouts/slideLayout3.xml"/><Relationship Id="rId5" Type="http://schemas.openxmlformats.org/officeDocument/2006/relationships/image" Target="../media/image27.png"/><Relationship Id="rId4" Type="http://schemas.openxmlformats.org/officeDocument/2006/relationships/image" Target="../media/image26.png"/></Relationships>
</file>

<file path=ppt/slides/_rels/slide9.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notesSlide" Target="../notesSlides/notesSlide9.xml"/><Relationship Id="rId1" Type="http://schemas.openxmlformats.org/officeDocument/2006/relationships/slideLayout" Target="../slideLayouts/slideLayout3.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95536" y="5661248"/>
            <a:ext cx="8640960" cy="771076"/>
          </a:xfrm>
        </p:spPr>
        <p:txBody>
          <a:bodyPr rtlCol="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GB" sz="36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Database Exam Practice – </a:t>
            </a:r>
            <a:br>
              <a:rPr lang="en-GB" sz="36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br>
            <a:r>
              <a:rPr lang="en-GB" sz="36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Paper 2 - November 2015 Exam</a:t>
            </a:r>
            <a:endParaRPr lang="en-GB" sz="24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7" name="Rectangle 6"/>
          <p:cNvSpPr/>
          <p:nvPr/>
        </p:nvSpPr>
        <p:spPr>
          <a:xfrm>
            <a:off x="251520" y="260648"/>
            <a:ext cx="8496944" cy="1708438"/>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GB"/>
          </a:p>
        </p:txBody>
      </p:sp>
      <p:sp>
        <p:nvSpPr>
          <p:cNvPr id="8" name="TextBox 7"/>
          <p:cNvSpPr txBox="1"/>
          <p:nvPr/>
        </p:nvSpPr>
        <p:spPr>
          <a:xfrm>
            <a:off x="1547664" y="332656"/>
            <a:ext cx="7056784" cy="1569660"/>
          </a:xfrm>
          <a:prstGeom prst="rect">
            <a:avLst/>
          </a:prstGeom>
          <a:noFill/>
        </p:spPr>
        <p:txBody>
          <a:bodyPr wrap="square" rtlCol="0">
            <a:spAutoFit/>
          </a:bodyPr>
          <a:lstStyle/>
          <a:p>
            <a:pPr algn="r"/>
            <a:r>
              <a:rPr lang="en-GB" sz="3200" b="1" dirty="0" smtClean="0">
                <a:solidFill>
                  <a:schemeClr val="tx1">
                    <a:lumMod val="50000"/>
                    <a:lumOff val="50000"/>
                  </a:schemeClr>
                </a:solidFill>
              </a:rPr>
              <a:t>Database Exam Practice 1</a:t>
            </a:r>
          </a:p>
          <a:p>
            <a:pPr algn="r"/>
            <a:r>
              <a:rPr lang="en-GB" sz="3200" b="1" dirty="0" smtClean="0">
                <a:solidFill>
                  <a:schemeClr val="tx1">
                    <a:lumMod val="50000"/>
                    <a:lumOff val="50000"/>
                  </a:schemeClr>
                </a:solidFill>
              </a:rPr>
              <a:t>2016 Specification </a:t>
            </a:r>
            <a:endParaRPr lang="en-GB" sz="3200" b="1" dirty="0">
              <a:solidFill>
                <a:schemeClr val="tx1">
                  <a:lumMod val="50000"/>
                  <a:lumOff val="50000"/>
                </a:schemeClr>
              </a:solidFill>
            </a:endParaRPr>
          </a:p>
          <a:p>
            <a:pPr algn="r"/>
            <a:r>
              <a:rPr lang="en-GB" sz="3200" b="1" dirty="0" smtClean="0">
                <a:solidFill>
                  <a:schemeClr val="tx1">
                    <a:lumMod val="50000"/>
                    <a:lumOff val="50000"/>
                  </a:schemeClr>
                </a:solidFill>
              </a:rPr>
              <a:t>Paper 2</a:t>
            </a:r>
            <a:endParaRPr lang="en-GB" sz="3600" b="1" dirty="0" smtClean="0">
              <a:solidFill>
                <a:schemeClr val="tx1">
                  <a:lumMod val="50000"/>
                  <a:lumOff val="50000"/>
                </a:schemeClr>
              </a:solidFill>
            </a:endParaRPr>
          </a:p>
        </p:txBody>
      </p:sp>
      <p:pic>
        <p:nvPicPr>
          <p:cNvPr id="9" name="Picture 8" descr="111004 logo tbs rehab slogan and  hi def.jpg"/>
          <p:cNvPicPr/>
          <p:nvPr/>
        </p:nvPicPr>
        <p:blipFill>
          <a:blip r:embed="rId3" cstate="screen">
            <a:extLst>
              <a:ext uri="{28A0092B-C50C-407E-A947-70E740481C1C}">
                <a14:useLocalDpi xmlns:a14="http://schemas.microsoft.com/office/drawing/2010/main"/>
              </a:ext>
            </a:extLst>
          </a:blip>
          <a:stretch>
            <a:fillRect/>
          </a:stretch>
        </p:blipFill>
        <p:spPr>
          <a:xfrm>
            <a:off x="395536" y="332656"/>
            <a:ext cx="2160240" cy="1564422"/>
          </a:xfrm>
          <a:prstGeom prst="rect">
            <a:avLst/>
          </a:prstGeom>
        </p:spPr>
      </p:pic>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3409" y="2057400"/>
            <a:ext cx="8055055" cy="2719486"/>
          </a:xfrm>
          <a:prstGeom prst="rect">
            <a:avLst/>
          </a:prstGeom>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1998065"/>
            <a:ext cx="5392949" cy="3693319"/>
          </a:xfrm>
          <a:prstGeom prst="rect">
            <a:avLst/>
          </a:prstGeom>
        </p:spPr>
        <p:txBody>
          <a:bodyPr wrap="square">
            <a:spAutoFit/>
          </a:bodyPr>
          <a:lstStyle/>
          <a:p>
            <a:pPr marL="346075" indent="-346075">
              <a:buClr>
                <a:srgbClr val="00B050"/>
              </a:buClr>
              <a:buFont typeface="Wingdings 3" pitchFamily="18" charset="2"/>
              <a:buChar char=""/>
            </a:pPr>
            <a:r>
              <a:rPr lang="en-US" b="1" dirty="0" smtClean="0"/>
              <a:t>Step 1 </a:t>
            </a:r>
            <a:r>
              <a:rPr lang="en-US" dirty="0" smtClean="0"/>
              <a:t>– For this we will have to do a query for the criteria. Click on </a:t>
            </a:r>
            <a:r>
              <a:rPr lang="en-US" b="1" dirty="0" smtClean="0">
                <a:latin typeface="Arial" panose="020B0604020202020204" pitchFamily="34" charset="0"/>
                <a:cs typeface="Arial" panose="020B0604020202020204" pitchFamily="34" charset="0"/>
              </a:rPr>
              <a:t>Query Wizard</a:t>
            </a:r>
            <a:r>
              <a:rPr lang="en-US" dirty="0" smtClean="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and </a:t>
            </a:r>
            <a:r>
              <a:rPr lang="en-US" dirty="0" smtClean="0">
                <a:latin typeface="Arial" panose="020B0604020202020204" pitchFamily="34" charset="0"/>
                <a:cs typeface="Arial" panose="020B0604020202020204" pitchFamily="34" charset="0"/>
              </a:rPr>
              <a:t>choose </a:t>
            </a:r>
            <a:r>
              <a:rPr lang="en-US" b="1" dirty="0" smtClean="0">
                <a:latin typeface="Arial" panose="020B0604020202020204" pitchFamily="34" charset="0"/>
                <a:cs typeface="Arial" panose="020B0604020202020204" pitchFamily="34" charset="0"/>
              </a:rPr>
              <a:t>Simple</a:t>
            </a:r>
            <a:r>
              <a:rPr lang="en-US" dirty="0" smtClean="0"/>
              <a:t> </a:t>
            </a:r>
            <a:r>
              <a:rPr lang="en-US" b="1" dirty="0" smtClean="0"/>
              <a:t>Query Wizard</a:t>
            </a:r>
            <a:r>
              <a:rPr lang="en-US" dirty="0" smtClean="0"/>
              <a:t>.</a:t>
            </a:r>
          </a:p>
          <a:p>
            <a:pPr marL="346075" indent="-346075">
              <a:buClr>
                <a:srgbClr val="00B050"/>
              </a:buClr>
              <a:buFont typeface="Wingdings 3" pitchFamily="18" charset="2"/>
              <a:buChar char=""/>
            </a:pPr>
            <a:r>
              <a:rPr lang="en-US" b="1" dirty="0" smtClean="0">
                <a:latin typeface="Arial" panose="020B0604020202020204" pitchFamily="34" charset="0"/>
                <a:cs typeface="Arial" panose="020B0604020202020204" pitchFamily="34" charset="0"/>
              </a:rPr>
              <a:t>Step 2 –</a:t>
            </a:r>
            <a:r>
              <a:rPr lang="en-US" dirty="0" smtClean="0">
                <a:latin typeface="Arial" panose="020B0604020202020204" pitchFamily="34" charset="0"/>
                <a:cs typeface="Arial" panose="020B0604020202020204" pitchFamily="34" charset="0"/>
              </a:rPr>
              <a:t> Select </a:t>
            </a:r>
            <a:r>
              <a:rPr lang="en-US" dirty="0">
                <a:latin typeface="Arial" panose="020B0604020202020204" pitchFamily="34" charset="0"/>
                <a:cs typeface="Arial" panose="020B0604020202020204" pitchFamily="34" charset="0"/>
              </a:rPr>
              <a:t>all the </a:t>
            </a:r>
            <a:r>
              <a:rPr lang="en-US" dirty="0" smtClean="0">
                <a:latin typeface="Arial" panose="020B0604020202020204" pitchFamily="34" charset="0"/>
                <a:cs typeface="Arial" panose="020B0604020202020204" pitchFamily="34" charset="0"/>
              </a:rPr>
              <a:t>fields from the </a:t>
            </a:r>
            <a:r>
              <a:rPr lang="en-US" b="1" dirty="0" smtClean="0">
                <a:solidFill>
                  <a:srgbClr val="00B050"/>
                </a:solidFill>
                <a:latin typeface="Arial" panose="020B0604020202020204" pitchFamily="34" charset="0"/>
                <a:cs typeface="Arial" panose="020B0604020202020204" pitchFamily="34" charset="0"/>
              </a:rPr>
              <a:t>S16Cars</a:t>
            </a:r>
            <a:r>
              <a:rPr lang="en-US" dirty="0" smtClean="0">
                <a:solidFill>
                  <a:srgbClr val="00B050"/>
                </a:solidFill>
                <a:latin typeface="Arial" panose="020B0604020202020204" pitchFamily="34" charset="0"/>
                <a:cs typeface="Arial" panose="020B0604020202020204" pitchFamily="34" charset="0"/>
              </a:rPr>
              <a:t> </a:t>
            </a:r>
            <a:r>
              <a:rPr lang="en-US" dirty="0" smtClean="0">
                <a:latin typeface="Arial" panose="020B0604020202020204" pitchFamily="34" charset="0"/>
                <a:cs typeface="Arial" panose="020B0604020202020204" pitchFamily="34" charset="0"/>
              </a:rPr>
              <a:t>table and just the </a:t>
            </a:r>
            <a:r>
              <a:rPr lang="en-US" b="1" dirty="0" smtClean="0">
                <a:latin typeface="Arial" panose="020B0604020202020204" pitchFamily="34" charset="0"/>
                <a:cs typeface="Arial" panose="020B0604020202020204" pitchFamily="34" charset="0"/>
              </a:rPr>
              <a:t>Country</a:t>
            </a:r>
            <a:r>
              <a:rPr lang="en-US" dirty="0" smtClean="0">
                <a:latin typeface="Arial" panose="020B0604020202020204" pitchFamily="34" charset="0"/>
                <a:cs typeface="Arial" panose="020B0604020202020204" pitchFamily="34" charset="0"/>
              </a:rPr>
              <a:t> Field from the </a:t>
            </a:r>
            <a:r>
              <a:rPr lang="en-US" b="1" dirty="0" smtClean="0">
                <a:solidFill>
                  <a:srgbClr val="00B050"/>
                </a:solidFill>
                <a:latin typeface="Arial" panose="020B0604020202020204" pitchFamily="34" charset="0"/>
                <a:cs typeface="Arial" panose="020B0604020202020204" pitchFamily="34" charset="0"/>
              </a:rPr>
              <a:t>S16Distributers</a:t>
            </a:r>
            <a:r>
              <a:rPr lang="en-US" dirty="0" smtClean="0">
                <a:solidFill>
                  <a:srgbClr val="00B050"/>
                </a:solidFill>
                <a:latin typeface="Arial" panose="020B0604020202020204" pitchFamily="34" charset="0"/>
                <a:cs typeface="Arial" panose="020B0604020202020204" pitchFamily="34" charset="0"/>
              </a:rPr>
              <a:t> </a:t>
            </a:r>
            <a:r>
              <a:rPr lang="en-US" dirty="0" smtClean="0">
                <a:latin typeface="Arial" panose="020B0604020202020204" pitchFamily="34" charset="0"/>
                <a:cs typeface="Arial" panose="020B0604020202020204" pitchFamily="34" charset="0"/>
              </a:rPr>
              <a:t>Table.</a:t>
            </a:r>
          </a:p>
          <a:p>
            <a:pPr marL="346075" indent="-346075">
              <a:buClr>
                <a:srgbClr val="00B050"/>
              </a:buClr>
              <a:buFont typeface="Wingdings 3" pitchFamily="18" charset="2"/>
              <a:buChar char=""/>
            </a:pPr>
            <a:r>
              <a:rPr lang="en-US" b="1" dirty="0" smtClean="0">
                <a:latin typeface="Arial" panose="020B0604020202020204" pitchFamily="34" charset="0"/>
                <a:cs typeface="Arial" panose="020B0604020202020204" pitchFamily="34" charset="0"/>
              </a:rPr>
              <a:t>Step 3 – </a:t>
            </a:r>
            <a:r>
              <a:rPr lang="en-US" dirty="0" smtClean="0">
                <a:latin typeface="Arial" panose="020B0604020202020204" pitchFamily="34" charset="0"/>
                <a:cs typeface="Arial" panose="020B0604020202020204" pitchFamily="34" charset="0"/>
              </a:rPr>
              <a:t>Click on </a:t>
            </a:r>
            <a:r>
              <a:rPr lang="en-US" b="1" dirty="0" smtClean="0">
                <a:latin typeface="Arial" panose="020B0604020202020204" pitchFamily="34" charset="0"/>
                <a:cs typeface="Arial" panose="020B0604020202020204" pitchFamily="34" charset="0"/>
              </a:rPr>
              <a:t>Next</a:t>
            </a:r>
            <a:r>
              <a:rPr lang="en-US" dirty="0" smtClean="0">
                <a:latin typeface="Arial" panose="020B0604020202020204" pitchFamily="34" charset="0"/>
                <a:cs typeface="Arial" panose="020B0604020202020204" pitchFamily="34" charset="0"/>
              </a:rPr>
              <a:t>, </a:t>
            </a:r>
            <a:r>
              <a:rPr lang="en-US" b="1" dirty="0" smtClean="0">
                <a:latin typeface="Arial" panose="020B0604020202020204" pitchFamily="34" charset="0"/>
                <a:cs typeface="Arial" panose="020B0604020202020204" pitchFamily="34" charset="0"/>
              </a:rPr>
              <a:t>Next</a:t>
            </a:r>
            <a:r>
              <a:rPr lang="en-US" dirty="0" smtClean="0">
                <a:latin typeface="Arial" panose="020B0604020202020204" pitchFamily="34" charset="0"/>
                <a:cs typeface="Arial" panose="020B0604020202020204" pitchFamily="34" charset="0"/>
              </a:rPr>
              <a:t>, </a:t>
            </a:r>
            <a:r>
              <a:rPr lang="en-US" b="1" dirty="0" smtClean="0">
                <a:latin typeface="Arial" panose="020B0604020202020204" pitchFamily="34" charset="0"/>
                <a:cs typeface="Arial" panose="020B0604020202020204" pitchFamily="34" charset="0"/>
              </a:rPr>
              <a:t>Modify</a:t>
            </a:r>
            <a:r>
              <a:rPr lang="en-US" dirty="0" smtClean="0">
                <a:latin typeface="Arial" panose="020B0604020202020204" pitchFamily="34" charset="0"/>
                <a:cs typeface="Arial" panose="020B0604020202020204" pitchFamily="34" charset="0"/>
              </a:rPr>
              <a:t> and </a:t>
            </a:r>
            <a:r>
              <a:rPr lang="en-US" b="1" dirty="0" smtClean="0">
                <a:latin typeface="Arial" panose="020B0604020202020204" pitchFamily="34" charset="0"/>
                <a:cs typeface="Arial" panose="020B0604020202020204" pitchFamily="34" charset="0"/>
              </a:rPr>
              <a:t>Finish</a:t>
            </a:r>
            <a:r>
              <a:rPr lang="en-US" dirty="0" smtClean="0">
                <a:latin typeface="Arial" panose="020B0604020202020204" pitchFamily="34" charset="0"/>
                <a:cs typeface="Arial" panose="020B0604020202020204" pitchFamily="34" charset="0"/>
              </a:rPr>
              <a:t>.</a:t>
            </a:r>
          </a:p>
          <a:p>
            <a:pPr marL="346075" indent="-346075">
              <a:buClr>
                <a:srgbClr val="00B050"/>
              </a:buClr>
              <a:buFont typeface="Wingdings 3" pitchFamily="18" charset="2"/>
              <a:buChar char=""/>
            </a:pPr>
            <a:r>
              <a:rPr lang="en-US" b="1" dirty="0" smtClean="0">
                <a:latin typeface="Arial" panose="020B0604020202020204" pitchFamily="34" charset="0"/>
                <a:cs typeface="Arial" panose="020B0604020202020204" pitchFamily="34" charset="0"/>
              </a:rPr>
              <a:t>Step 4 – </a:t>
            </a:r>
            <a:r>
              <a:rPr lang="en-US" dirty="0" smtClean="0">
                <a:latin typeface="Arial" panose="020B0604020202020204" pitchFamily="34" charset="0"/>
                <a:cs typeface="Arial" panose="020B0604020202020204" pitchFamily="34" charset="0"/>
              </a:rPr>
              <a:t>We are looking for </a:t>
            </a:r>
            <a:r>
              <a:rPr lang="en-US" b="1" dirty="0" smtClean="0">
                <a:latin typeface="Arial" panose="020B0604020202020204" pitchFamily="34" charset="0"/>
                <a:cs typeface="Arial" panose="020B0604020202020204" pitchFamily="34" charset="0"/>
              </a:rPr>
              <a:t>No</a:t>
            </a:r>
            <a:r>
              <a:rPr lang="en-US" dirty="0" smtClean="0">
                <a:latin typeface="Arial" panose="020B0604020202020204" pitchFamily="34" charset="0"/>
                <a:cs typeface="Arial" panose="020B0604020202020204" pitchFamily="34" charset="0"/>
              </a:rPr>
              <a:t> in the Dispatched criteria and France in the Country field. Run it to see if there are 43 results. Untick the Delivered and Country as we do not want them on the report.</a:t>
            </a:r>
            <a:endParaRPr lang="en-GB" b="1" dirty="0">
              <a:latin typeface="Arial" panose="020B0604020202020204" pitchFamily="34" charset="0"/>
              <a:cs typeface="Arial" panose="020B0604020202020204" pitchFamily="34" charset="0"/>
            </a:endParaRPr>
          </a:p>
        </p:txBody>
      </p:sp>
      <p:pic>
        <p:nvPicPr>
          <p:cNvPr id="5" name="Picture 4"/>
          <p:cNvPicPr>
            <a:picLocks noChangeAspect="1"/>
          </p:cNvPicPr>
          <p:nvPr/>
        </p:nvPicPr>
        <p:blipFill rotWithShape="1">
          <a:blip r:embed="rId3"/>
          <a:srcRect l="4319" t="2512" r="73427" b="77083"/>
          <a:stretch/>
        </p:blipFill>
        <p:spPr>
          <a:xfrm>
            <a:off x="5773949" y="2040534"/>
            <a:ext cx="2989051" cy="1540866"/>
          </a:xfrm>
          <a:prstGeom prst="rect">
            <a:avLst/>
          </a:prstGeom>
          <a:noFill/>
          <a:ln w="9525">
            <a:noFill/>
            <a:miter lim="800000"/>
            <a:headEnd/>
            <a:tailEnd/>
          </a:ln>
          <a:effectLst>
            <a:outerShdw blurRad="152400" dist="38100" dir="2700000" sx="101000" sy="101000" algn="tl" rotWithShape="0">
              <a:prstClr val="black">
                <a:alpha val="40000"/>
              </a:prstClr>
            </a:outerShdw>
          </a:effectLst>
        </p:spPr>
      </p:pic>
      <p:pic>
        <p:nvPicPr>
          <p:cNvPr id="45" name="Picture 44"/>
          <p:cNvPicPr>
            <a:picLocks noChangeAspect="1"/>
          </p:cNvPicPr>
          <p:nvPr/>
        </p:nvPicPr>
        <p:blipFill rotWithShape="1">
          <a:blip r:embed="rId4"/>
          <a:srcRect l="1613" t="35027" r="14516" b="15776"/>
          <a:stretch/>
        </p:blipFill>
        <p:spPr>
          <a:xfrm>
            <a:off x="5773948" y="3730906"/>
            <a:ext cx="3048775" cy="1348497"/>
          </a:xfrm>
          <a:prstGeom prst="rect">
            <a:avLst/>
          </a:prstGeom>
          <a:noFill/>
          <a:ln w="9525">
            <a:noFill/>
            <a:miter lim="800000"/>
            <a:headEnd/>
            <a:tailEnd/>
          </a:ln>
          <a:effectLst>
            <a:outerShdw blurRad="152400" dist="38100" dir="2700000" sx="101000" sy="101000" algn="tl" rotWithShape="0">
              <a:prstClr val="black">
                <a:alpha val="40000"/>
              </a:prstClr>
            </a:outerShdw>
          </a:effectLst>
        </p:spPr>
      </p:pic>
      <p:cxnSp>
        <p:nvCxnSpPr>
          <p:cNvPr id="21" name="Straight Arrow Connector 20"/>
          <p:cNvCxnSpPr/>
          <p:nvPr/>
        </p:nvCxnSpPr>
        <p:spPr>
          <a:xfrm>
            <a:off x="5105400" y="3139164"/>
            <a:ext cx="2352854" cy="1214188"/>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47" name="Picture 46"/>
          <p:cNvPicPr>
            <a:picLocks noChangeAspect="1"/>
          </p:cNvPicPr>
          <p:nvPr/>
        </p:nvPicPr>
        <p:blipFill rotWithShape="1">
          <a:blip r:embed="rId5"/>
          <a:srcRect l="3226" t="35027" r="16129" b="17915"/>
          <a:stretch/>
        </p:blipFill>
        <p:spPr>
          <a:xfrm>
            <a:off x="5850148" y="5214103"/>
            <a:ext cx="2989052" cy="1315184"/>
          </a:xfrm>
          <a:prstGeom prst="rect">
            <a:avLst/>
          </a:prstGeom>
          <a:noFill/>
          <a:ln w="9525">
            <a:noFill/>
            <a:miter lim="800000"/>
            <a:headEnd/>
            <a:tailEnd/>
          </a:ln>
          <a:effectLst>
            <a:outerShdw blurRad="152400" dist="38100" dir="2700000" sx="101000" sy="101000" algn="tl" rotWithShape="0">
              <a:prstClr val="black">
                <a:alpha val="40000"/>
              </a:prstClr>
            </a:outerShdw>
          </a:effectLst>
        </p:spPr>
      </p:pic>
      <p:cxnSp>
        <p:nvCxnSpPr>
          <p:cNvPr id="26" name="Straight Arrow Connector 25"/>
          <p:cNvCxnSpPr/>
          <p:nvPr/>
        </p:nvCxnSpPr>
        <p:spPr>
          <a:xfrm>
            <a:off x="4876801" y="3445866"/>
            <a:ext cx="1405026" cy="1788317"/>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52" name="Straight Arrow Connector 51"/>
          <p:cNvCxnSpPr/>
          <p:nvPr/>
        </p:nvCxnSpPr>
        <p:spPr>
          <a:xfrm>
            <a:off x="4876801" y="3445866"/>
            <a:ext cx="2581453" cy="2958367"/>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56" name="Straight Arrow Connector 55"/>
          <p:cNvCxnSpPr/>
          <p:nvPr/>
        </p:nvCxnSpPr>
        <p:spPr>
          <a:xfrm>
            <a:off x="5105400" y="3161428"/>
            <a:ext cx="833051" cy="698001"/>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58" name="Picture 57"/>
          <p:cNvPicPr>
            <a:picLocks noChangeAspect="1"/>
          </p:cNvPicPr>
          <p:nvPr/>
        </p:nvPicPr>
        <p:blipFill rotWithShape="1">
          <a:blip r:embed="rId6"/>
          <a:srcRect l="20718" t="21429" r="5490" b="68681"/>
          <a:stretch/>
        </p:blipFill>
        <p:spPr>
          <a:xfrm>
            <a:off x="304800" y="1161242"/>
            <a:ext cx="5867400" cy="838200"/>
          </a:xfrm>
          <a:prstGeom prst="rect">
            <a:avLst/>
          </a:prstGeom>
          <a:noFill/>
          <a:ln w="9525">
            <a:noFill/>
            <a:miter lim="800000"/>
            <a:headEnd/>
            <a:tailEnd/>
          </a:ln>
          <a:effectLst>
            <a:outerShdw blurRad="152400" dist="38100" dir="2700000" sx="101000" sy="101000" algn="tl" rotWithShape="0">
              <a:prstClr val="black">
                <a:alpha val="40000"/>
              </a:prstClr>
            </a:outerShdw>
          </a:effectLst>
        </p:spPr>
      </p:pic>
      <p:pic>
        <p:nvPicPr>
          <p:cNvPr id="3073" name="Picture 3072"/>
          <p:cNvPicPr>
            <a:picLocks noChangeAspect="1"/>
          </p:cNvPicPr>
          <p:nvPr/>
        </p:nvPicPr>
        <p:blipFill rotWithShape="1">
          <a:blip r:embed="rId7"/>
          <a:srcRect l="16031" t="63542" r="18376" b="23958"/>
          <a:stretch/>
        </p:blipFill>
        <p:spPr>
          <a:xfrm>
            <a:off x="304800" y="5833299"/>
            <a:ext cx="5519528" cy="719902"/>
          </a:xfrm>
          <a:prstGeom prst="rect">
            <a:avLst/>
          </a:prstGeom>
          <a:noFill/>
          <a:ln w="9525">
            <a:noFill/>
            <a:miter lim="800000"/>
            <a:headEnd/>
            <a:tailEnd/>
          </a:ln>
          <a:effectLst>
            <a:outerShdw blurRad="152400" dist="38100" dir="2700000" sx="101000" sy="101000" algn="tl" rotWithShape="0">
              <a:prstClr val="black">
                <a:alpha val="40000"/>
              </a:prstClr>
            </a:outerShdw>
          </a:effectLst>
        </p:spPr>
      </p:pic>
      <p:cxnSp>
        <p:nvCxnSpPr>
          <p:cNvPr id="68" name="Straight Arrow Connector 67"/>
          <p:cNvCxnSpPr/>
          <p:nvPr/>
        </p:nvCxnSpPr>
        <p:spPr>
          <a:xfrm>
            <a:off x="3810000" y="5397999"/>
            <a:ext cx="482723" cy="892501"/>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70" name="Straight Arrow Connector 69"/>
          <p:cNvCxnSpPr/>
          <p:nvPr/>
        </p:nvCxnSpPr>
        <p:spPr>
          <a:xfrm>
            <a:off x="3810000" y="5397999"/>
            <a:ext cx="1617326" cy="892501"/>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6" name="Title 1"/>
          <p:cNvSpPr>
            <a:spLocks noGrp="1"/>
          </p:cNvSpPr>
          <p:nvPr>
            <p:ph type="title"/>
          </p:nvPr>
        </p:nvSpPr>
        <p:spPr>
          <a:xfrm>
            <a:off x="76200" y="22244"/>
            <a:ext cx="7696200" cy="663556"/>
          </a:xfrm>
        </p:spPr>
        <p:txBody>
          <a:bodyPr>
            <a:noAutofit/>
          </a:bodyPr>
          <a:lstStyle/>
          <a:p>
            <a:r>
              <a:rPr lang="en-GB" sz="2700" b="1" dirty="0" smtClean="0"/>
              <a:t>Database </a:t>
            </a:r>
            <a:r>
              <a:rPr lang="en-GB" sz="2700" dirty="0"/>
              <a:t>2016 – Task </a:t>
            </a:r>
            <a:r>
              <a:rPr lang="en-GB" sz="2700" dirty="0" smtClean="0"/>
              <a:t>3 </a:t>
            </a:r>
            <a:r>
              <a:rPr lang="en-GB" sz="2700" b="1" dirty="0" smtClean="0"/>
              <a:t>– </a:t>
            </a:r>
            <a:r>
              <a:rPr lang="en-GB" sz="2700" dirty="0" smtClean="0"/>
              <a:t>Producing Reports - Layout</a:t>
            </a:r>
            <a:endParaRPr lang="en-GB" sz="2700" b="1" dirty="0" smtClean="0"/>
          </a:p>
        </p:txBody>
      </p:sp>
    </p:spTree>
    <p:extLst>
      <p:ext uri="{BB962C8B-B14F-4D97-AF65-F5344CB8AC3E}">
        <p14:creationId xmlns:p14="http://schemas.microsoft.com/office/powerpoint/2010/main" val="1127625219"/>
      </p:ext>
    </p:extLst>
  </p:cSld>
  <p:clrMapOvr>
    <a:masterClrMapping/>
  </p:clrMapOvr>
  <p:transition advClick="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1" y="1183481"/>
            <a:ext cx="4267200" cy="5509200"/>
          </a:xfrm>
          <a:prstGeom prst="rect">
            <a:avLst/>
          </a:prstGeom>
        </p:spPr>
        <p:txBody>
          <a:bodyPr wrap="square">
            <a:spAutoFit/>
          </a:bodyPr>
          <a:lstStyle/>
          <a:p>
            <a:pPr marL="346075" indent="-346075">
              <a:buClr>
                <a:srgbClr val="00B050"/>
              </a:buClr>
              <a:buFont typeface="Wingdings 3" pitchFamily="18" charset="2"/>
              <a:buChar char=""/>
            </a:pPr>
            <a:r>
              <a:rPr lang="en-US" sz="2200" b="1" dirty="0" smtClean="0"/>
              <a:t>Step 1 </a:t>
            </a:r>
            <a:r>
              <a:rPr lang="en-US" sz="2200" dirty="0" smtClean="0"/>
              <a:t>– Save and close the Query from the last part.</a:t>
            </a:r>
          </a:p>
          <a:p>
            <a:pPr marL="346075" indent="-346075">
              <a:buClr>
                <a:srgbClr val="00B050"/>
              </a:buClr>
              <a:buFont typeface="Wingdings 3" pitchFamily="18" charset="2"/>
              <a:buChar char=""/>
            </a:pPr>
            <a:r>
              <a:rPr lang="en-US" sz="2200" b="1" dirty="0" smtClean="0">
                <a:latin typeface="Arial" panose="020B0604020202020204" pitchFamily="34" charset="0"/>
                <a:cs typeface="Arial" panose="020B0604020202020204" pitchFamily="34" charset="0"/>
              </a:rPr>
              <a:t>Step 2 –</a:t>
            </a:r>
            <a:r>
              <a:rPr lang="en-US" sz="2200" dirty="0" smtClean="0">
                <a:latin typeface="Arial" panose="020B0604020202020204" pitchFamily="34" charset="0"/>
                <a:cs typeface="Arial" panose="020B0604020202020204" pitchFamily="34" charset="0"/>
              </a:rPr>
              <a:t> Click on the </a:t>
            </a:r>
            <a:r>
              <a:rPr lang="en-US" sz="2200" b="1" dirty="0" smtClean="0">
                <a:latin typeface="Arial" panose="020B0604020202020204" pitchFamily="34" charset="0"/>
                <a:cs typeface="Arial" panose="020B0604020202020204" pitchFamily="34" charset="0"/>
              </a:rPr>
              <a:t>Query</a:t>
            </a:r>
            <a:r>
              <a:rPr lang="en-US" sz="2200" dirty="0" smtClean="0">
                <a:latin typeface="Arial" panose="020B0604020202020204" pitchFamily="34" charset="0"/>
                <a:cs typeface="Arial" panose="020B0604020202020204" pitchFamily="34" charset="0"/>
              </a:rPr>
              <a:t> on the left hand pane and then click on </a:t>
            </a:r>
            <a:r>
              <a:rPr lang="en-US" sz="2200" b="1" dirty="0" smtClean="0">
                <a:latin typeface="Arial" panose="020B0604020202020204" pitchFamily="34" charset="0"/>
                <a:cs typeface="Arial" panose="020B0604020202020204" pitchFamily="34" charset="0"/>
              </a:rPr>
              <a:t>Create</a:t>
            </a:r>
            <a:r>
              <a:rPr lang="en-US" sz="2200" dirty="0" smtClean="0">
                <a:latin typeface="Arial" panose="020B0604020202020204" pitchFamily="34" charset="0"/>
                <a:cs typeface="Arial" panose="020B0604020202020204" pitchFamily="34" charset="0"/>
              </a:rPr>
              <a:t> and </a:t>
            </a:r>
            <a:r>
              <a:rPr lang="en-US" sz="2200" b="1" dirty="0" smtClean="0">
                <a:latin typeface="Arial" panose="020B0604020202020204" pitchFamily="34" charset="0"/>
                <a:cs typeface="Arial" panose="020B0604020202020204" pitchFamily="34" charset="0"/>
              </a:rPr>
              <a:t>Report Wizard</a:t>
            </a:r>
            <a:r>
              <a:rPr lang="en-US" sz="2200" dirty="0" smtClean="0">
                <a:latin typeface="Arial" panose="020B0604020202020204" pitchFamily="34" charset="0"/>
                <a:cs typeface="Arial" panose="020B0604020202020204" pitchFamily="34" charset="0"/>
              </a:rPr>
              <a:t>. </a:t>
            </a:r>
          </a:p>
          <a:p>
            <a:pPr marL="346075" indent="-346075">
              <a:buClr>
                <a:srgbClr val="00B050"/>
              </a:buClr>
              <a:buFont typeface="Wingdings 3" pitchFamily="18" charset="2"/>
              <a:buChar char=""/>
            </a:pPr>
            <a:r>
              <a:rPr lang="en-US" sz="2200" b="1" dirty="0" smtClean="0">
                <a:latin typeface="Arial" panose="020B0604020202020204" pitchFamily="34" charset="0"/>
                <a:cs typeface="Arial" panose="020B0604020202020204" pitchFamily="34" charset="0"/>
              </a:rPr>
              <a:t>Step 3 </a:t>
            </a:r>
            <a:r>
              <a:rPr lang="en-US" sz="2200" dirty="0" smtClean="0">
                <a:latin typeface="Arial" panose="020B0604020202020204" pitchFamily="34" charset="0"/>
                <a:cs typeface="Arial" panose="020B0604020202020204" pitchFamily="34" charset="0"/>
              </a:rPr>
              <a:t>– Choose all the fields from the Available Fields Window (make sure the Table/Queries says the name of the Query, not the name of a table)</a:t>
            </a:r>
          </a:p>
          <a:p>
            <a:pPr marL="346075" indent="-346075">
              <a:buClr>
                <a:srgbClr val="00B050"/>
              </a:buClr>
              <a:buFont typeface="Wingdings 3" pitchFamily="18" charset="2"/>
              <a:buChar char=""/>
            </a:pPr>
            <a:r>
              <a:rPr lang="en-US" sz="2200" b="1" dirty="0" smtClean="0">
                <a:latin typeface="Arial" panose="020B0604020202020204" pitchFamily="34" charset="0"/>
                <a:cs typeface="Arial" panose="020B0604020202020204" pitchFamily="34" charset="0"/>
              </a:rPr>
              <a:t>Step 4</a:t>
            </a:r>
            <a:r>
              <a:rPr lang="en-US" sz="2200" dirty="0" smtClean="0">
                <a:latin typeface="Arial" panose="020B0604020202020204" pitchFamily="34" charset="0"/>
                <a:cs typeface="Arial" panose="020B0604020202020204" pitchFamily="34" charset="0"/>
              </a:rPr>
              <a:t> – Click on </a:t>
            </a:r>
            <a:r>
              <a:rPr lang="en-US" sz="2200" b="1" dirty="0" smtClean="0">
                <a:latin typeface="Arial" panose="020B0604020202020204" pitchFamily="34" charset="0"/>
                <a:cs typeface="Arial" panose="020B0604020202020204" pitchFamily="34" charset="0"/>
              </a:rPr>
              <a:t>Next</a:t>
            </a:r>
            <a:r>
              <a:rPr lang="en-US" sz="2200" dirty="0" smtClean="0">
                <a:latin typeface="Arial" panose="020B0604020202020204" pitchFamily="34" charset="0"/>
                <a:cs typeface="Arial" panose="020B0604020202020204" pitchFamily="34" charset="0"/>
              </a:rPr>
              <a:t> and </a:t>
            </a:r>
            <a:r>
              <a:rPr lang="en-US" sz="2200" b="1" dirty="0" smtClean="0">
                <a:latin typeface="Arial" panose="020B0604020202020204" pitchFamily="34" charset="0"/>
                <a:cs typeface="Arial" panose="020B0604020202020204" pitchFamily="34" charset="0"/>
              </a:rPr>
              <a:t>Next</a:t>
            </a:r>
            <a:r>
              <a:rPr lang="en-US" sz="2200" dirty="0">
                <a:latin typeface="Arial" panose="020B0604020202020204" pitchFamily="34" charset="0"/>
                <a:cs typeface="Arial" panose="020B0604020202020204" pitchFamily="34" charset="0"/>
              </a:rPr>
              <a:t> </a:t>
            </a:r>
            <a:r>
              <a:rPr lang="en-US" sz="2200" dirty="0" smtClean="0">
                <a:latin typeface="Arial" panose="020B0604020202020204" pitchFamily="34" charset="0"/>
                <a:cs typeface="Arial" panose="020B0604020202020204" pitchFamily="34" charset="0"/>
              </a:rPr>
              <a:t>but do not go beyond the Sort Dialog Box. Choose Vin to sort by.</a:t>
            </a:r>
          </a:p>
        </p:txBody>
      </p:sp>
      <p:pic>
        <p:nvPicPr>
          <p:cNvPr id="3" name="Picture 2"/>
          <p:cNvPicPr>
            <a:picLocks noChangeAspect="1"/>
          </p:cNvPicPr>
          <p:nvPr/>
        </p:nvPicPr>
        <p:blipFill rotWithShape="1">
          <a:blip r:embed="rId3"/>
          <a:srcRect l="28331" t="19792" r="39458" b="66666"/>
          <a:stretch/>
        </p:blipFill>
        <p:spPr>
          <a:xfrm>
            <a:off x="4648199" y="1143000"/>
            <a:ext cx="4191001" cy="990600"/>
          </a:xfrm>
          <a:prstGeom prst="rect">
            <a:avLst/>
          </a:prstGeom>
        </p:spPr>
      </p:pic>
      <p:pic>
        <p:nvPicPr>
          <p:cNvPr id="6" name="Picture 5"/>
          <p:cNvPicPr>
            <a:picLocks noChangeAspect="1"/>
          </p:cNvPicPr>
          <p:nvPr/>
        </p:nvPicPr>
        <p:blipFill rotWithShape="1">
          <a:blip r:embed="rId4"/>
          <a:srcRect l="7833" t="3125" r="41215" b="77083"/>
          <a:stretch/>
        </p:blipFill>
        <p:spPr>
          <a:xfrm>
            <a:off x="4692917" y="2294890"/>
            <a:ext cx="4146283" cy="905510"/>
          </a:xfrm>
          <a:prstGeom prst="rect">
            <a:avLst/>
          </a:prstGeom>
          <a:noFill/>
          <a:ln w="9525">
            <a:noFill/>
            <a:miter lim="800000"/>
            <a:headEnd/>
            <a:tailEnd/>
          </a:ln>
          <a:effectLst>
            <a:outerShdw blurRad="152400" dist="38100" dir="2700000" sx="101000" sy="101000" algn="tl" rotWithShape="0">
              <a:prstClr val="black">
                <a:alpha val="40000"/>
              </a:prstClr>
            </a:outerShdw>
          </a:effectLst>
        </p:spPr>
      </p:pic>
      <p:cxnSp>
        <p:nvCxnSpPr>
          <p:cNvPr id="18" name="Straight Arrow Connector 17"/>
          <p:cNvCxnSpPr/>
          <p:nvPr/>
        </p:nvCxnSpPr>
        <p:spPr>
          <a:xfrm>
            <a:off x="4038600" y="2133600"/>
            <a:ext cx="762000" cy="228600"/>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a:off x="4038600" y="2125345"/>
            <a:ext cx="4191000" cy="398145"/>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p:nvPicPr>
        <p:blipFill rotWithShape="1">
          <a:blip r:embed="rId5"/>
          <a:srcRect t="29512" r="14702" b="14694"/>
          <a:stretch/>
        </p:blipFill>
        <p:spPr>
          <a:xfrm>
            <a:off x="4667792" y="3276600"/>
            <a:ext cx="4171407" cy="2057400"/>
          </a:xfrm>
          <a:prstGeom prst="rect">
            <a:avLst/>
          </a:prstGeom>
          <a:noFill/>
          <a:ln w="9525">
            <a:noFill/>
            <a:miter lim="800000"/>
            <a:headEnd/>
            <a:tailEnd/>
          </a:ln>
          <a:effectLst>
            <a:outerShdw blurRad="152400" dist="38100" dir="2700000" sx="101000" sy="101000" algn="tl" rotWithShape="0">
              <a:prstClr val="black">
                <a:alpha val="40000"/>
              </a:prstClr>
            </a:outerShdw>
          </a:effectLst>
        </p:spPr>
      </p:pic>
      <p:cxnSp>
        <p:nvCxnSpPr>
          <p:cNvPr id="24" name="Straight Arrow Connector 23"/>
          <p:cNvCxnSpPr/>
          <p:nvPr/>
        </p:nvCxnSpPr>
        <p:spPr>
          <a:xfrm>
            <a:off x="3886200" y="3810000"/>
            <a:ext cx="2857499" cy="685800"/>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a:off x="3886200" y="3810000"/>
            <a:ext cx="1066800" cy="4970"/>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14" name="Picture 13"/>
          <p:cNvPicPr>
            <a:picLocks noChangeAspect="1"/>
          </p:cNvPicPr>
          <p:nvPr/>
        </p:nvPicPr>
        <p:blipFill rotWithShape="1">
          <a:blip r:embed="rId6"/>
          <a:srcRect t="802" b="64974"/>
          <a:stretch/>
        </p:blipFill>
        <p:spPr>
          <a:xfrm>
            <a:off x="4667792" y="5475069"/>
            <a:ext cx="4177756" cy="1078131"/>
          </a:xfrm>
          <a:prstGeom prst="rect">
            <a:avLst/>
          </a:prstGeom>
          <a:noFill/>
          <a:ln w="9525">
            <a:noFill/>
            <a:miter lim="800000"/>
            <a:headEnd/>
            <a:tailEnd/>
          </a:ln>
          <a:effectLst>
            <a:outerShdw blurRad="152400" dist="38100" dir="2700000" sx="101000" sy="101000" algn="tl" rotWithShape="0">
              <a:prstClr val="black">
                <a:alpha val="40000"/>
              </a:prstClr>
            </a:outerShdw>
          </a:effectLst>
        </p:spPr>
      </p:pic>
      <p:cxnSp>
        <p:nvCxnSpPr>
          <p:cNvPr id="32" name="Straight Arrow Connector 31"/>
          <p:cNvCxnSpPr/>
          <p:nvPr/>
        </p:nvCxnSpPr>
        <p:spPr>
          <a:xfrm>
            <a:off x="4356100" y="6096000"/>
            <a:ext cx="2273300" cy="291881"/>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5" name="Title 1"/>
          <p:cNvSpPr>
            <a:spLocks noGrp="1"/>
          </p:cNvSpPr>
          <p:nvPr>
            <p:ph type="title"/>
          </p:nvPr>
        </p:nvSpPr>
        <p:spPr>
          <a:xfrm>
            <a:off x="76200" y="22244"/>
            <a:ext cx="7696200" cy="663556"/>
          </a:xfrm>
        </p:spPr>
        <p:txBody>
          <a:bodyPr>
            <a:noAutofit/>
          </a:bodyPr>
          <a:lstStyle/>
          <a:p>
            <a:r>
              <a:rPr lang="en-GB" sz="2700" b="1" dirty="0" smtClean="0"/>
              <a:t>Database </a:t>
            </a:r>
            <a:r>
              <a:rPr lang="en-GB" sz="2700" dirty="0"/>
              <a:t>2016 – Task </a:t>
            </a:r>
            <a:r>
              <a:rPr lang="en-GB" sz="2700" dirty="0" smtClean="0"/>
              <a:t>3 </a:t>
            </a:r>
            <a:r>
              <a:rPr lang="en-GB" sz="2700" b="1" dirty="0" smtClean="0"/>
              <a:t>– </a:t>
            </a:r>
            <a:r>
              <a:rPr lang="en-GB" sz="2700" dirty="0" smtClean="0"/>
              <a:t>Producing Reports - Layout</a:t>
            </a:r>
            <a:endParaRPr lang="en-GB" sz="2700" b="1" dirty="0" smtClean="0"/>
          </a:p>
        </p:txBody>
      </p:sp>
    </p:spTree>
    <p:extLst>
      <p:ext uri="{BB962C8B-B14F-4D97-AF65-F5344CB8AC3E}">
        <p14:creationId xmlns:p14="http://schemas.microsoft.com/office/powerpoint/2010/main" val="310579816"/>
      </p:ext>
    </p:extLst>
  </p:cSld>
  <p:clrMapOvr>
    <a:masterClrMapping/>
  </p:clrMapOvr>
  <p:transition advClick="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133600"/>
            <a:ext cx="5410200" cy="4191917"/>
          </a:xfrm>
          <a:prstGeom prst="rect">
            <a:avLst/>
          </a:prstGeom>
        </p:spPr>
        <p:txBody>
          <a:bodyPr wrap="square">
            <a:spAutoFit/>
          </a:bodyPr>
          <a:lstStyle/>
          <a:p>
            <a:pPr marL="346075" indent="-346075">
              <a:buClr>
                <a:srgbClr val="00B050"/>
              </a:buClr>
              <a:buFont typeface="Wingdings 3" pitchFamily="18" charset="2"/>
              <a:buChar char=""/>
            </a:pPr>
            <a:r>
              <a:rPr lang="en-US" sz="2220" b="1" dirty="0" smtClean="0"/>
              <a:t>Step 5 </a:t>
            </a:r>
            <a:r>
              <a:rPr lang="en-US" sz="2220" dirty="0" smtClean="0"/>
              <a:t>– At the next stage click on Landscape as the orientation. Then Next.</a:t>
            </a:r>
          </a:p>
          <a:p>
            <a:pPr marL="346075" indent="-346075">
              <a:buClr>
                <a:srgbClr val="00B050"/>
              </a:buClr>
              <a:buFont typeface="Wingdings 3" pitchFamily="18" charset="2"/>
              <a:buChar char=""/>
            </a:pPr>
            <a:r>
              <a:rPr lang="en-US" sz="2220" b="1" dirty="0" smtClean="0">
                <a:latin typeface="Arial" panose="020B0604020202020204" pitchFamily="34" charset="0"/>
                <a:cs typeface="Arial" panose="020B0604020202020204" pitchFamily="34" charset="0"/>
              </a:rPr>
              <a:t>Step 6 </a:t>
            </a:r>
            <a:r>
              <a:rPr lang="en-US" sz="2220" dirty="0" smtClean="0">
                <a:latin typeface="Arial" panose="020B0604020202020204" pitchFamily="34" charset="0"/>
                <a:cs typeface="Arial" panose="020B0604020202020204" pitchFamily="34" charset="0"/>
              </a:rPr>
              <a:t>– Change the name of the report for the examiner to show it.</a:t>
            </a:r>
            <a:br>
              <a:rPr lang="en-US" sz="2220" dirty="0" smtClean="0">
                <a:latin typeface="Arial" panose="020B0604020202020204" pitchFamily="34" charset="0"/>
                <a:cs typeface="Arial" panose="020B0604020202020204" pitchFamily="34" charset="0"/>
              </a:rPr>
            </a:br>
            <a:r>
              <a:rPr lang="en-US" sz="2220" dirty="0" smtClean="0">
                <a:latin typeface="Arial" panose="020B0604020202020204" pitchFamily="34" charset="0"/>
                <a:cs typeface="Arial" panose="020B0604020202020204" pitchFamily="34" charset="0"/>
              </a:rPr>
              <a:t/>
            </a:r>
            <a:br>
              <a:rPr lang="en-US" sz="2220" dirty="0" smtClean="0">
                <a:latin typeface="Arial" panose="020B0604020202020204" pitchFamily="34" charset="0"/>
                <a:cs typeface="Arial" panose="020B0604020202020204" pitchFamily="34" charset="0"/>
              </a:rPr>
            </a:br>
            <a:r>
              <a:rPr lang="en-US" sz="2220" dirty="0" smtClean="0">
                <a:latin typeface="Arial" panose="020B0604020202020204" pitchFamily="34" charset="0"/>
                <a:cs typeface="Arial" panose="020B0604020202020204" pitchFamily="34" charset="0"/>
              </a:rPr>
              <a:t/>
            </a:r>
            <a:br>
              <a:rPr lang="en-US" sz="2220" dirty="0" smtClean="0">
                <a:latin typeface="Arial" panose="020B0604020202020204" pitchFamily="34" charset="0"/>
                <a:cs typeface="Arial" panose="020B0604020202020204" pitchFamily="34" charset="0"/>
              </a:rPr>
            </a:br>
            <a:r>
              <a:rPr lang="en-US" sz="2220" b="1" dirty="0" smtClean="0">
                <a:latin typeface="Arial" panose="020B0604020202020204" pitchFamily="34" charset="0"/>
                <a:cs typeface="Arial" panose="020B0604020202020204" pitchFamily="34" charset="0"/>
              </a:rPr>
              <a:t>Step 7</a:t>
            </a:r>
            <a:r>
              <a:rPr lang="en-US" sz="2220" dirty="0" smtClean="0">
                <a:latin typeface="Arial" panose="020B0604020202020204" pitchFamily="34" charset="0"/>
                <a:cs typeface="Arial" panose="020B0604020202020204" pitchFamily="34" charset="0"/>
              </a:rPr>
              <a:t> – Once the report is done, go to the bottom of it and click on any of the fields, (middle one would be </a:t>
            </a:r>
            <a:br>
              <a:rPr lang="en-US" sz="2220" dirty="0" smtClean="0">
                <a:latin typeface="Arial" panose="020B0604020202020204" pitchFamily="34" charset="0"/>
                <a:cs typeface="Arial" panose="020B0604020202020204" pitchFamily="34" charset="0"/>
              </a:rPr>
            </a:br>
            <a:r>
              <a:rPr lang="en-US" sz="2220" dirty="0" smtClean="0">
                <a:latin typeface="Arial" panose="020B0604020202020204" pitchFamily="34" charset="0"/>
                <a:cs typeface="Arial" panose="020B0604020202020204" pitchFamily="34" charset="0"/>
              </a:rPr>
              <a:t>good). Then click on </a:t>
            </a:r>
            <a:r>
              <a:rPr lang="en-US" sz="2220" b="1" dirty="0" smtClean="0">
                <a:latin typeface="Arial" panose="020B0604020202020204" pitchFamily="34" charset="0"/>
                <a:cs typeface="Arial" panose="020B0604020202020204" pitchFamily="34" charset="0"/>
              </a:rPr>
              <a:t>Design</a:t>
            </a:r>
            <a:r>
              <a:rPr lang="en-US" sz="2220" dirty="0" smtClean="0">
                <a:latin typeface="Arial" panose="020B0604020202020204" pitchFamily="34" charset="0"/>
                <a:cs typeface="Arial" panose="020B0604020202020204" pitchFamily="34" charset="0"/>
              </a:rPr>
              <a:t>, </a:t>
            </a:r>
            <a:br>
              <a:rPr lang="en-US" sz="2220" dirty="0" smtClean="0">
                <a:latin typeface="Arial" panose="020B0604020202020204" pitchFamily="34" charset="0"/>
                <a:cs typeface="Arial" panose="020B0604020202020204" pitchFamily="34" charset="0"/>
              </a:rPr>
            </a:br>
            <a:r>
              <a:rPr lang="en-US" sz="2220" b="1" dirty="0" smtClean="0">
                <a:latin typeface="Arial" panose="020B0604020202020204" pitchFamily="34" charset="0"/>
                <a:cs typeface="Arial" panose="020B0604020202020204" pitchFamily="34" charset="0"/>
              </a:rPr>
              <a:t>Totals</a:t>
            </a:r>
            <a:r>
              <a:rPr lang="en-US" sz="2220" dirty="0" smtClean="0">
                <a:latin typeface="Arial" panose="020B0604020202020204" pitchFamily="34" charset="0"/>
                <a:cs typeface="Arial" panose="020B0604020202020204" pitchFamily="34" charset="0"/>
              </a:rPr>
              <a:t> and select </a:t>
            </a:r>
            <a:r>
              <a:rPr lang="en-US" sz="2220" b="1" dirty="0" smtClean="0">
                <a:latin typeface="Arial" panose="020B0604020202020204" pitchFamily="34" charset="0"/>
                <a:cs typeface="Arial" panose="020B0604020202020204" pitchFamily="34" charset="0"/>
              </a:rPr>
              <a:t>Count Records</a:t>
            </a:r>
            <a:r>
              <a:rPr lang="en-US" sz="2220" dirty="0" smtClean="0">
                <a:latin typeface="Arial" panose="020B0604020202020204" pitchFamily="34" charset="0"/>
                <a:cs typeface="Arial" panose="020B0604020202020204" pitchFamily="34" charset="0"/>
              </a:rPr>
              <a:t>. </a:t>
            </a:r>
          </a:p>
        </p:txBody>
      </p:sp>
      <p:pic>
        <p:nvPicPr>
          <p:cNvPr id="4" name="Picture 3"/>
          <p:cNvPicPr>
            <a:picLocks noChangeAspect="1"/>
          </p:cNvPicPr>
          <p:nvPr/>
        </p:nvPicPr>
        <p:blipFill rotWithShape="1">
          <a:blip r:embed="rId3"/>
          <a:srcRect l="17866" t="14553" r="49593" b="77353"/>
          <a:stretch/>
        </p:blipFill>
        <p:spPr>
          <a:xfrm>
            <a:off x="279400" y="1168400"/>
            <a:ext cx="5364480" cy="812800"/>
          </a:xfrm>
          <a:prstGeom prst="rect">
            <a:avLst/>
          </a:prstGeom>
          <a:noFill/>
          <a:ln w="9525">
            <a:noFill/>
            <a:miter lim="800000"/>
            <a:headEnd/>
            <a:tailEnd/>
          </a:ln>
          <a:effectLst>
            <a:outerShdw blurRad="152400" dist="38100" dir="2700000" sx="101000" sy="101000" algn="tl" rotWithShape="0">
              <a:prstClr val="black">
                <a:alpha val="40000"/>
              </a:prstClr>
            </a:outerShdw>
          </a:effectLst>
        </p:spPr>
      </p:pic>
      <p:pic>
        <p:nvPicPr>
          <p:cNvPr id="7" name="Picture 6"/>
          <p:cNvPicPr>
            <a:picLocks noChangeAspect="1"/>
          </p:cNvPicPr>
          <p:nvPr/>
        </p:nvPicPr>
        <p:blipFill rotWithShape="1">
          <a:blip r:embed="rId4"/>
          <a:srcRect l="45162" t="14260" r="1612" b="57932"/>
          <a:stretch/>
        </p:blipFill>
        <p:spPr>
          <a:xfrm>
            <a:off x="5715000" y="1168400"/>
            <a:ext cx="3094892" cy="1219200"/>
          </a:xfrm>
          <a:prstGeom prst="rect">
            <a:avLst/>
          </a:prstGeom>
          <a:noFill/>
          <a:ln w="9525">
            <a:noFill/>
            <a:miter lim="800000"/>
            <a:headEnd/>
            <a:tailEnd/>
          </a:ln>
          <a:effectLst>
            <a:outerShdw blurRad="152400" dist="38100" dir="2700000" sx="101000" sy="101000" algn="tl" rotWithShape="0">
              <a:prstClr val="black">
                <a:alpha val="40000"/>
              </a:prstClr>
            </a:outerShdw>
          </a:effectLst>
        </p:spPr>
      </p:pic>
      <p:pic>
        <p:nvPicPr>
          <p:cNvPr id="1026" name="Picture 2"/>
          <p:cNvPicPr>
            <a:picLocks noChangeAspect="1" noChangeArrowheads="1"/>
          </p:cNvPicPr>
          <p:nvPr/>
        </p:nvPicPr>
        <p:blipFill>
          <a:blip r:embed="rId5"/>
          <a:srcRect l="40625" t="19792" r="34375" b="73958"/>
          <a:stretch>
            <a:fillRect/>
          </a:stretch>
        </p:blipFill>
        <p:spPr bwMode="auto">
          <a:xfrm>
            <a:off x="5715000" y="2514600"/>
            <a:ext cx="3124200" cy="609600"/>
          </a:xfrm>
          <a:prstGeom prst="rect">
            <a:avLst/>
          </a:prstGeom>
          <a:noFill/>
          <a:ln w="9525">
            <a:noFill/>
            <a:miter lim="800000"/>
            <a:headEnd/>
            <a:tailEnd/>
          </a:ln>
          <a:effectLst>
            <a:outerShdw blurRad="152400" dist="38100" dir="2700000" sx="101000" sy="101000" algn="tl" rotWithShape="0">
              <a:prstClr val="black">
                <a:alpha val="40000"/>
              </a:prstClr>
            </a:outerShdw>
          </a:effectLst>
        </p:spPr>
      </p:pic>
      <p:cxnSp>
        <p:nvCxnSpPr>
          <p:cNvPr id="20" name="Straight Arrow Connector 19"/>
          <p:cNvCxnSpPr/>
          <p:nvPr/>
        </p:nvCxnSpPr>
        <p:spPr>
          <a:xfrm flipV="1">
            <a:off x="5257800" y="1981200"/>
            <a:ext cx="2286000" cy="422096"/>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a:off x="5334000" y="2971800"/>
            <a:ext cx="685800" cy="1588"/>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1027" name="Picture 3"/>
          <p:cNvPicPr>
            <a:picLocks noChangeAspect="1" noChangeArrowheads="1"/>
          </p:cNvPicPr>
          <p:nvPr/>
        </p:nvPicPr>
        <p:blipFill>
          <a:blip r:embed="rId6"/>
          <a:srcRect l="26563" t="37500" r="4687" b="57407"/>
          <a:stretch>
            <a:fillRect/>
          </a:stretch>
        </p:blipFill>
        <p:spPr bwMode="auto">
          <a:xfrm>
            <a:off x="380999" y="3962400"/>
            <a:ext cx="8382001" cy="457200"/>
          </a:xfrm>
          <a:prstGeom prst="rect">
            <a:avLst/>
          </a:prstGeom>
          <a:noFill/>
          <a:ln w="9525">
            <a:noFill/>
            <a:miter lim="800000"/>
            <a:headEnd/>
            <a:tailEnd/>
          </a:ln>
          <a:effectLst>
            <a:outerShdw blurRad="152400" dist="38100" dir="2700000" sx="101000" sy="101000" algn="tl" rotWithShape="0">
              <a:prstClr val="black">
                <a:alpha val="40000"/>
              </a:prstClr>
            </a:outerShdw>
          </a:effectLst>
        </p:spPr>
      </p:pic>
      <p:pic>
        <p:nvPicPr>
          <p:cNvPr id="1028" name="Picture 4"/>
          <p:cNvPicPr>
            <a:picLocks noChangeAspect="1" noChangeArrowheads="1"/>
          </p:cNvPicPr>
          <p:nvPr/>
        </p:nvPicPr>
        <p:blipFill>
          <a:blip r:embed="rId7"/>
          <a:srcRect l="25000" t="3000" r="45000" b="53000"/>
          <a:stretch>
            <a:fillRect/>
          </a:stretch>
        </p:blipFill>
        <p:spPr bwMode="auto">
          <a:xfrm>
            <a:off x="6400800" y="4419600"/>
            <a:ext cx="2306782" cy="2114550"/>
          </a:xfrm>
          <a:prstGeom prst="rect">
            <a:avLst/>
          </a:prstGeom>
          <a:noFill/>
          <a:ln w="9525">
            <a:noFill/>
            <a:miter lim="800000"/>
            <a:headEnd/>
            <a:tailEnd/>
          </a:ln>
          <a:effectLst/>
        </p:spPr>
      </p:pic>
      <p:cxnSp>
        <p:nvCxnSpPr>
          <p:cNvPr id="14" name="Straight Arrow Connector 13"/>
          <p:cNvCxnSpPr/>
          <p:nvPr/>
        </p:nvCxnSpPr>
        <p:spPr>
          <a:xfrm flipV="1">
            <a:off x="4953000" y="4495800"/>
            <a:ext cx="1752600" cy="1219200"/>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flipV="1">
            <a:off x="4953000" y="4724400"/>
            <a:ext cx="1676400" cy="990600"/>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flipV="1">
            <a:off x="4953000" y="5105400"/>
            <a:ext cx="1752600" cy="609600"/>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a:off x="4953000" y="5715000"/>
            <a:ext cx="2971800" cy="609600"/>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7" name="Title 1"/>
          <p:cNvSpPr txBox="1">
            <a:spLocks/>
          </p:cNvSpPr>
          <p:nvPr/>
        </p:nvSpPr>
        <p:spPr>
          <a:xfrm>
            <a:off x="76200" y="22244"/>
            <a:ext cx="7696200" cy="663556"/>
          </a:xfrm>
          <a:prstGeom prst="rect">
            <a:avLst/>
          </a:prstGeom>
        </p:spPr>
        <p:txBody>
          <a:bodyPr vert="horz" rtlCol="0" anchor="ctr">
            <a:noAutofit/>
            <a:scene3d>
              <a:camera prst="orthographicFront"/>
              <a:lightRig rig="soft" dir="t"/>
            </a:scene3d>
            <a:sp3d prstMaterial="softEdge">
              <a:bevelT w="25400" h="25400"/>
            </a:sp3d>
          </a:bodyPr>
          <a:lstStyle>
            <a:lvl1pPr algn="l" rtl="0" eaLnBrk="1" latinLnBrk="0" hangingPunct="1">
              <a:spcBef>
                <a:spcPct val="0"/>
              </a:spcBef>
              <a:buNone/>
              <a:defRPr kumimoji="0" sz="44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a:lstStyle>
          <a:p>
            <a:pPr fontAlgn="auto">
              <a:spcAft>
                <a:spcPts val="0"/>
              </a:spcAft>
            </a:pPr>
            <a:r>
              <a:rPr lang="en-GB" sz="2700" smtClean="0"/>
              <a:t>Database 2016 – Task 3 – Producing Reports - Layout</a:t>
            </a:r>
            <a:endParaRPr lang="en-GB" sz="2700" dirty="0" smtClean="0"/>
          </a:p>
        </p:txBody>
      </p:sp>
    </p:spTree>
    <p:extLst>
      <p:ext uri="{BB962C8B-B14F-4D97-AF65-F5344CB8AC3E}">
        <p14:creationId xmlns:p14="http://schemas.microsoft.com/office/powerpoint/2010/main" val="1361224619"/>
      </p:ext>
    </p:extLst>
  </p:cSld>
  <p:clrMapOvr>
    <a:masterClrMapping/>
  </p:clrMapOvr>
  <p:transition advClick="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76200" y="22244"/>
            <a:ext cx="7696200" cy="663556"/>
          </a:xfrm>
        </p:spPr>
        <p:txBody>
          <a:bodyPr>
            <a:noAutofit/>
          </a:bodyPr>
          <a:lstStyle/>
          <a:p>
            <a:r>
              <a:rPr lang="en-GB" sz="2700" b="1" dirty="0" smtClean="0"/>
              <a:t>Database </a:t>
            </a:r>
            <a:r>
              <a:rPr lang="en-GB" sz="2700" dirty="0"/>
              <a:t>2016 – Task </a:t>
            </a:r>
            <a:r>
              <a:rPr lang="en-GB" sz="2700" dirty="0" smtClean="0"/>
              <a:t>3 </a:t>
            </a:r>
            <a:r>
              <a:rPr lang="en-GB" sz="2700" b="1" dirty="0" smtClean="0"/>
              <a:t>– </a:t>
            </a:r>
            <a:r>
              <a:rPr lang="en-GB" sz="2700" dirty="0" smtClean="0"/>
              <a:t>Producing Reports - Layout</a:t>
            </a:r>
            <a:endParaRPr lang="en-GB" sz="2700" b="1" dirty="0" smtClean="0"/>
          </a:p>
        </p:txBody>
      </p:sp>
      <p:sp>
        <p:nvSpPr>
          <p:cNvPr id="2" name="Rectangle 1"/>
          <p:cNvSpPr/>
          <p:nvPr/>
        </p:nvSpPr>
        <p:spPr>
          <a:xfrm>
            <a:off x="304800" y="2175302"/>
            <a:ext cx="5339080" cy="3819507"/>
          </a:xfrm>
          <a:prstGeom prst="rect">
            <a:avLst/>
          </a:prstGeom>
        </p:spPr>
        <p:txBody>
          <a:bodyPr wrap="square">
            <a:spAutoFit/>
          </a:bodyPr>
          <a:lstStyle/>
          <a:p>
            <a:pPr marL="285750" indent="-285750">
              <a:buClr>
                <a:srgbClr val="00B050"/>
              </a:buClr>
              <a:buFont typeface="Wingdings 3" pitchFamily="18" charset="2"/>
              <a:buChar char=""/>
            </a:pPr>
            <a:r>
              <a:rPr lang="en-US" sz="1730" b="1" dirty="0" smtClean="0"/>
              <a:t>Step 8 </a:t>
            </a:r>
            <a:r>
              <a:rPr lang="en-US" sz="1730" dirty="0" smtClean="0"/>
              <a:t>– When the count is there, we will need to put in a label for this to the left. Click on </a:t>
            </a:r>
            <a:r>
              <a:rPr lang="en-US" sz="1730" b="1" dirty="0" smtClean="0"/>
              <a:t>Design</a:t>
            </a:r>
            <a:r>
              <a:rPr lang="en-US" sz="1730" dirty="0" smtClean="0"/>
              <a:t> and </a:t>
            </a:r>
            <a:r>
              <a:rPr lang="en-US" sz="1730" b="1" dirty="0" smtClean="0"/>
              <a:t>Text Box</a:t>
            </a:r>
            <a:r>
              <a:rPr lang="en-US" sz="1730" dirty="0" smtClean="0"/>
              <a:t>. Draw it to the left of the Count and write in </a:t>
            </a:r>
            <a:r>
              <a:rPr lang="en-US" sz="1730" b="1" dirty="0" smtClean="0">
                <a:solidFill>
                  <a:srgbClr val="00B050"/>
                </a:solidFill>
              </a:rPr>
              <a:t>Total cars for France</a:t>
            </a:r>
            <a:r>
              <a:rPr lang="en-US" sz="1730" b="1" dirty="0" smtClean="0"/>
              <a:t>. </a:t>
            </a:r>
            <a:r>
              <a:rPr lang="en-US" sz="1730" dirty="0" smtClean="0"/>
              <a:t>Move it to align it with the text. You may need to preview it to make sure it is right.</a:t>
            </a:r>
          </a:p>
          <a:p>
            <a:pPr marL="285750" indent="-285750">
              <a:buClr>
                <a:srgbClr val="00B050"/>
              </a:buClr>
              <a:buFont typeface="Wingdings 3" pitchFamily="18" charset="2"/>
              <a:buChar char=""/>
            </a:pPr>
            <a:r>
              <a:rPr lang="en-US" sz="1730" b="1" dirty="0" smtClean="0">
                <a:latin typeface="Arial" panose="020B0604020202020204" pitchFamily="34" charset="0"/>
                <a:cs typeface="Arial" panose="020B0604020202020204" pitchFamily="34" charset="0"/>
              </a:rPr>
              <a:t>Step 9 </a:t>
            </a:r>
            <a:r>
              <a:rPr lang="en-US" sz="1730" dirty="0" smtClean="0">
                <a:latin typeface="Arial" panose="020B0604020202020204" pitchFamily="34" charset="0"/>
                <a:cs typeface="Arial" panose="020B0604020202020204" pitchFamily="34" charset="0"/>
              </a:rPr>
              <a:t>– Change the name of the Report to </a:t>
            </a:r>
            <a:r>
              <a:rPr lang="en-US" sz="1730" b="1" dirty="0" smtClean="0">
                <a:solidFill>
                  <a:srgbClr val="00B050"/>
                </a:solidFill>
                <a:latin typeface="Arial" panose="020B0604020202020204" pitchFamily="34" charset="0"/>
                <a:cs typeface="Arial" panose="020B0604020202020204" pitchFamily="34" charset="0"/>
              </a:rPr>
              <a:t>Dispatch manifest (port: Brest) </a:t>
            </a:r>
            <a:r>
              <a:rPr lang="en-US" sz="1730" dirty="0" smtClean="0">
                <a:latin typeface="Arial" panose="020B0604020202020204" pitchFamily="34" charset="0"/>
                <a:cs typeface="Arial" panose="020B0604020202020204" pitchFamily="34" charset="0"/>
              </a:rPr>
              <a:t>by clicking in the heading and changing it.</a:t>
            </a:r>
          </a:p>
          <a:p>
            <a:pPr marL="285750" indent="-285750">
              <a:buClr>
                <a:srgbClr val="00B050"/>
              </a:buClr>
              <a:buFont typeface="Wingdings 3" pitchFamily="18" charset="2"/>
              <a:buChar char=""/>
            </a:pPr>
            <a:r>
              <a:rPr lang="en-US" sz="1730" b="1" dirty="0" smtClean="0">
                <a:latin typeface="Arial" panose="020B0604020202020204" pitchFamily="34" charset="0"/>
                <a:cs typeface="Arial" panose="020B0604020202020204" pitchFamily="34" charset="0"/>
              </a:rPr>
              <a:t>Step 10 </a:t>
            </a:r>
            <a:r>
              <a:rPr lang="en-US" sz="1730" dirty="0" smtClean="0">
                <a:latin typeface="Arial" panose="020B0604020202020204" pitchFamily="34" charset="0"/>
                <a:cs typeface="Arial" panose="020B0604020202020204" pitchFamily="34" charset="0"/>
              </a:rPr>
              <a:t>– In the footer place another label for </a:t>
            </a:r>
            <a:r>
              <a:rPr lang="en-US" sz="1730" b="1" dirty="0" smtClean="0">
                <a:solidFill>
                  <a:srgbClr val="00B050"/>
                </a:solidFill>
                <a:latin typeface="Arial" panose="020B0604020202020204" pitchFamily="34" charset="0"/>
                <a:cs typeface="Arial" panose="020B0604020202020204" pitchFamily="34" charset="0"/>
              </a:rPr>
              <a:t>Name, Centre Number and Candidate Number</a:t>
            </a:r>
            <a:r>
              <a:rPr lang="en-US" sz="1730" dirty="0" smtClean="0">
                <a:latin typeface="Arial" panose="020B0604020202020204" pitchFamily="34" charset="0"/>
                <a:cs typeface="Arial" panose="020B0604020202020204" pitchFamily="34" charset="0"/>
              </a:rPr>
              <a:t>, Preview it to make sure everything is there, all the columns are showing the information and nothing  is missing. Save and Print out the report.</a:t>
            </a:r>
          </a:p>
        </p:txBody>
      </p:sp>
      <p:pic>
        <p:nvPicPr>
          <p:cNvPr id="2050" name="Picture 2"/>
          <p:cNvPicPr>
            <a:picLocks noChangeAspect="1" noChangeArrowheads="1"/>
          </p:cNvPicPr>
          <p:nvPr/>
        </p:nvPicPr>
        <p:blipFill>
          <a:blip r:embed="rId3"/>
          <a:srcRect l="9585" t="44211" r="9586" b="45263"/>
          <a:stretch>
            <a:fillRect/>
          </a:stretch>
        </p:blipFill>
        <p:spPr bwMode="auto">
          <a:xfrm>
            <a:off x="381000" y="1143000"/>
            <a:ext cx="8153400" cy="1045308"/>
          </a:xfrm>
          <a:prstGeom prst="rect">
            <a:avLst/>
          </a:prstGeom>
          <a:noFill/>
          <a:ln w="9525">
            <a:noFill/>
            <a:miter lim="800000"/>
            <a:headEnd/>
            <a:tailEnd/>
          </a:ln>
          <a:effectLst>
            <a:outerShdw blurRad="152400" dist="38100" dir="2700000" sx="101000" sy="101000" algn="tl" rotWithShape="0">
              <a:prstClr val="black">
                <a:alpha val="40000"/>
              </a:prstClr>
            </a:outerShdw>
          </a:effectLst>
        </p:spPr>
      </p:pic>
      <p:pic>
        <p:nvPicPr>
          <p:cNvPr id="2052" name="Picture 4"/>
          <p:cNvPicPr>
            <a:picLocks noChangeAspect="1" noChangeArrowheads="1"/>
          </p:cNvPicPr>
          <p:nvPr/>
        </p:nvPicPr>
        <p:blipFill>
          <a:blip r:embed="rId4"/>
          <a:srcRect l="28125" t="3000" r="38750" b="79000"/>
          <a:stretch>
            <a:fillRect/>
          </a:stretch>
        </p:blipFill>
        <p:spPr bwMode="auto">
          <a:xfrm>
            <a:off x="5638800" y="2286000"/>
            <a:ext cx="3200400" cy="1086929"/>
          </a:xfrm>
          <a:prstGeom prst="rect">
            <a:avLst/>
          </a:prstGeom>
          <a:noFill/>
          <a:ln w="9525">
            <a:noFill/>
            <a:miter lim="800000"/>
            <a:headEnd/>
            <a:tailEnd/>
          </a:ln>
          <a:effectLst>
            <a:outerShdw blurRad="152400" dist="38100" dir="2700000" sx="101000" sy="101000" algn="tl" rotWithShape="0">
              <a:prstClr val="black">
                <a:alpha val="40000"/>
              </a:prstClr>
            </a:outerShdw>
          </a:effectLst>
        </p:spPr>
      </p:pic>
      <p:cxnSp>
        <p:nvCxnSpPr>
          <p:cNvPr id="19" name="Straight Arrow Connector 18"/>
          <p:cNvCxnSpPr/>
          <p:nvPr/>
        </p:nvCxnSpPr>
        <p:spPr>
          <a:xfrm rot="5400000" flipH="1" flipV="1">
            <a:off x="5448300" y="2476500"/>
            <a:ext cx="457200" cy="381000"/>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flipV="1">
            <a:off x="5486400" y="2743200"/>
            <a:ext cx="2514600" cy="152400"/>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2053" name="Picture 5"/>
          <p:cNvPicPr>
            <a:picLocks noChangeAspect="1" noChangeArrowheads="1"/>
          </p:cNvPicPr>
          <p:nvPr/>
        </p:nvPicPr>
        <p:blipFill>
          <a:blip r:embed="rId5"/>
          <a:srcRect l="31875" t="50000" r="45625" b="43000"/>
          <a:stretch>
            <a:fillRect/>
          </a:stretch>
        </p:blipFill>
        <p:spPr bwMode="auto">
          <a:xfrm>
            <a:off x="5638800" y="3505200"/>
            <a:ext cx="3200400" cy="609600"/>
          </a:xfrm>
          <a:prstGeom prst="rect">
            <a:avLst/>
          </a:prstGeom>
          <a:noFill/>
          <a:ln w="9525">
            <a:noFill/>
            <a:miter lim="800000"/>
            <a:headEnd/>
            <a:tailEnd/>
          </a:ln>
          <a:effectLst>
            <a:outerShdw blurRad="152400" dist="38100" dir="2700000" sx="101000" sy="101000" algn="tl" rotWithShape="0">
              <a:prstClr val="black">
                <a:alpha val="40000"/>
              </a:prstClr>
            </a:outerShdw>
          </a:effectLst>
        </p:spPr>
      </p:pic>
      <p:cxnSp>
        <p:nvCxnSpPr>
          <p:cNvPr id="23" name="Straight Arrow Connector 22"/>
          <p:cNvCxnSpPr/>
          <p:nvPr/>
        </p:nvCxnSpPr>
        <p:spPr>
          <a:xfrm>
            <a:off x="5257800" y="3352800"/>
            <a:ext cx="1066800" cy="457200"/>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2054" name="Picture 6"/>
          <p:cNvPicPr>
            <a:picLocks noChangeAspect="1" noChangeArrowheads="1"/>
          </p:cNvPicPr>
          <p:nvPr/>
        </p:nvPicPr>
        <p:blipFill>
          <a:blip r:embed="rId6"/>
          <a:srcRect l="31250" t="68000" r="42500" b="20000"/>
          <a:stretch>
            <a:fillRect/>
          </a:stretch>
        </p:blipFill>
        <p:spPr bwMode="auto">
          <a:xfrm>
            <a:off x="5638800" y="4267200"/>
            <a:ext cx="3200400" cy="914400"/>
          </a:xfrm>
          <a:prstGeom prst="rect">
            <a:avLst/>
          </a:prstGeom>
          <a:noFill/>
          <a:ln w="9525">
            <a:noFill/>
            <a:miter lim="800000"/>
            <a:headEnd/>
            <a:tailEnd/>
          </a:ln>
          <a:effectLst>
            <a:outerShdw blurRad="152400" dist="38100" dir="2700000" sx="101000" sy="101000" algn="tl" rotWithShape="0">
              <a:prstClr val="black">
                <a:alpha val="40000"/>
              </a:prstClr>
            </a:outerShdw>
          </a:effectLst>
        </p:spPr>
      </p:pic>
      <p:pic>
        <p:nvPicPr>
          <p:cNvPr id="2055" name="Picture 7"/>
          <p:cNvPicPr>
            <a:picLocks noChangeAspect="1" noChangeArrowheads="1"/>
          </p:cNvPicPr>
          <p:nvPr/>
        </p:nvPicPr>
        <p:blipFill>
          <a:blip r:embed="rId7"/>
          <a:srcRect l="11250" t="23000" r="66250" b="61000"/>
          <a:stretch>
            <a:fillRect/>
          </a:stretch>
        </p:blipFill>
        <p:spPr bwMode="auto">
          <a:xfrm>
            <a:off x="5638800" y="5257800"/>
            <a:ext cx="1905000" cy="846667"/>
          </a:xfrm>
          <a:prstGeom prst="rect">
            <a:avLst/>
          </a:prstGeom>
          <a:noFill/>
          <a:ln w="9525">
            <a:noFill/>
            <a:miter lim="800000"/>
            <a:headEnd/>
            <a:tailEnd/>
          </a:ln>
          <a:effectLst>
            <a:outerShdw blurRad="152400" dist="38100" dir="2700000" sx="101000" sy="101000" algn="tl" rotWithShape="0">
              <a:prstClr val="black">
                <a:alpha val="40000"/>
              </a:prstClr>
            </a:outerShdw>
          </a:effectLst>
        </p:spPr>
      </p:pic>
      <p:pic>
        <p:nvPicPr>
          <p:cNvPr id="2056" name="Picture 8"/>
          <p:cNvPicPr>
            <a:picLocks noChangeAspect="1" noChangeArrowheads="1"/>
          </p:cNvPicPr>
          <p:nvPr/>
        </p:nvPicPr>
        <p:blipFill>
          <a:blip r:embed="rId8"/>
          <a:srcRect l="10625" t="24000" r="56875" b="62000"/>
          <a:stretch>
            <a:fillRect/>
          </a:stretch>
        </p:blipFill>
        <p:spPr bwMode="auto">
          <a:xfrm>
            <a:off x="6324600" y="5876193"/>
            <a:ext cx="2514600" cy="677007"/>
          </a:xfrm>
          <a:prstGeom prst="rect">
            <a:avLst/>
          </a:prstGeom>
          <a:noFill/>
          <a:ln w="9525">
            <a:noFill/>
            <a:miter lim="800000"/>
            <a:headEnd/>
            <a:tailEnd/>
          </a:ln>
          <a:effectLst>
            <a:outerShdw blurRad="152400" dist="38100" dir="2700000" sx="101000" sy="101000" algn="tl" rotWithShape="0">
              <a:prstClr val="black">
                <a:alpha val="40000"/>
              </a:prstClr>
            </a:outerShdw>
          </a:effectLst>
        </p:spPr>
      </p:pic>
      <p:pic>
        <p:nvPicPr>
          <p:cNvPr id="2057" name="Picture 9"/>
          <p:cNvPicPr>
            <a:picLocks noChangeAspect="1" noChangeArrowheads="1"/>
          </p:cNvPicPr>
          <p:nvPr/>
        </p:nvPicPr>
        <p:blipFill>
          <a:blip r:embed="rId9"/>
          <a:srcRect l="11250" t="50000" r="59375" b="43000"/>
          <a:stretch>
            <a:fillRect/>
          </a:stretch>
        </p:blipFill>
        <p:spPr bwMode="auto">
          <a:xfrm>
            <a:off x="533400" y="6019800"/>
            <a:ext cx="3581400" cy="533400"/>
          </a:xfrm>
          <a:prstGeom prst="rect">
            <a:avLst/>
          </a:prstGeom>
          <a:noFill/>
          <a:ln w="9525">
            <a:noFill/>
            <a:miter lim="800000"/>
            <a:headEnd/>
            <a:tailEnd/>
          </a:ln>
          <a:effectLst>
            <a:outerShdw blurRad="152400" dist="38100" dir="2700000" sx="101000" sy="101000" algn="tl" rotWithShape="0">
              <a:prstClr val="black">
                <a:alpha val="40000"/>
              </a:prstClr>
            </a:outerShdw>
          </a:effectLst>
        </p:spPr>
      </p:pic>
      <p:cxnSp>
        <p:nvCxnSpPr>
          <p:cNvPr id="29" name="Straight Arrow Connector 28"/>
          <p:cNvCxnSpPr/>
          <p:nvPr/>
        </p:nvCxnSpPr>
        <p:spPr>
          <a:xfrm rot="16200000" flipH="1">
            <a:off x="5067300" y="4457700"/>
            <a:ext cx="1066800" cy="990600"/>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a:off x="5105400" y="4419600"/>
            <a:ext cx="2286000" cy="1600200"/>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p:nvPr/>
        </p:nvCxnSpPr>
        <p:spPr>
          <a:xfrm rot="5400000">
            <a:off x="3962400" y="5562600"/>
            <a:ext cx="762000" cy="762000"/>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61224619"/>
      </p:ext>
    </p:extLst>
  </p:cSld>
  <p:clrMapOvr>
    <a:masterClrMapping/>
  </p:clrMapOvr>
  <p:transition advClick="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76200" y="22244"/>
            <a:ext cx="7696200" cy="663556"/>
          </a:xfrm>
        </p:spPr>
        <p:txBody>
          <a:bodyPr>
            <a:normAutofit/>
          </a:bodyPr>
          <a:lstStyle/>
          <a:p>
            <a:r>
              <a:rPr lang="en-GB" sz="2800" b="1" dirty="0" smtClean="0"/>
              <a:t>Database 2016 – Task 4 - </a:t>
            </a:r>
            <a:r>
              <a:rPr lang="en-GB" sz="2800" dirty="0" smtClean="0"/>
              <a:t>Producing Mailing Labels</a:t>
            </a:r>
            <a:endParaRPr lang="en-GB" sz="2800" b="1" dirty="0" smtClean="0"/>
          </a:p>
        </p:txBody>
      </p:sp>
      <p:sp>
        <p:nvSpPr>
          <p:cNvPr id="2" name="Rectangle 1"/>
          <p:cNvSpPr/>
          <p:nvPr/>
        </p:nvSpPr>
        <p:spPr>
          <a:xfrm>
            <a:off x="304800" y="1156227"/>
            <a:ext cx="4572000" cy="5296835"/>
          </a:xfrm>
          <a:prstGeom prst="rect">
            <a:avLst/>
          </a:prstGeom>
        </p:spPr>
        <p:txBody>
          <a:bodyPr wrap="square">
            <a:spAutoFit/>
          </a:bodyPr>
          <a:lstStyle/>
          <a:p>
            <a:pPr marL="285750" indent="-285750">
              <a:buClr>
                <a:srgbClr val="00B050"/>
              </a:buClr>
              <a:buFont typeface="Wingdings 3" pitchFamily="18" charset="2"/>
              <a:buChar char=""/>
            </a:pPr>
            <a:r>
              <a:rPr lang="en-US" sz="1780" b="1" dirty="0" smtClean="0"/>
              <a:t>Step 1 </a:t>
            </a:r>
            <a:r>
              <a:rPr lang="en-US" sz="1780" dirty="0" smtClean="0"/>
              <a:t>– Before we start on the labels we need to get the query ready for them. Click on </a:t>
            </a:r>
            <a:r>
              <a:rPr lang="en-US" sz="1780" b="1" dirty="0" smtClean="0"/>
              <a:t>Create</a:t>
            </a:r>
            <a:r>
              <a:rPr lang="en-US" sz="1780" dirty="0" smtClean="0"/>
              <a:t> and </a:t>
            </a:r>
            <a:r>
              <a:rPr lang="en-US" sz="1780" b="1" dirty="0" smtClean="0"/>
              <a:t>Query Wizard</a:t>
            </a:r>
            <a:r>
              <a:rPr lang="en-US" sz="1780" dirty="0"/>
              <a:t> </a:t>
            </a:r>
            <a:r>
              <a:rPr lang="en-US" sz="1780" dirty="0" smtClean="0"/>
              <a:t>and start a Simple Query Wizard.</a:t>
            </a:r>
          </a:p>
          <a:p>
            <a:pPr marL="285750" indent="-285750">
              <a:buClr>
                <a:srgbClr val="00B050"/>
              </a:buClr>
              <a:buFont typeface="Wingdings 3" pitchFamily="18" charset="2"/>
              <a:buChar char=""/>
            </a:pPr>
            <a:r>
              <a:rPr lang="en-US" sz="1780" b="1" dirty="0" smtClean="0">
                <a:latin typeface="Arial" panose="020B0604020202020204" pitchFamily="34" charset="0"/>
                <a:cs typeface="Arial" panose="020B0604020202020204" pitchFamily="34" charset="0"/>
              </a:rPr>
              <a:t>Step 2 </a:t>
            </a:r>
            <a:r>
              <a:rPr lang="en-US" sz="1780" dirty="0" smtClean="0">
                <a:latin typeface="Arial" panose="020B0604020202020204" pitchFamily="34" charset="0"/>
                <a:cs typeface="Arial" panose="020B0604020202020204" pitchFamily="34" charset="0"/>
              </a:rPr>
              <a:t>– Choose Vin, Model, </a:t>
            </a:r>
            <a:br>
              <a:rPr lang="en-US" sz="1780" dirty="0" smtClean="0">
                <a:latin typeface="Arial" panose="020B0604020202020204" pitchFamily="34" charset="0"/>
                <a:cs typeface="Arial" panose="020B0604020202020204" pitchFamily="34" charset="0"/>
              </a:rPr>
            </a:br>
            <a:r>
              <a:rPr lang="en-US" sz="1780" dirty="0" smtClean="0">
                <a:latin typeface="Arial" panose="020B0604020202020204" pitchFamily="34" charset="0"/>
                <a:cs typeface="Arial" panose="020B0604020202020204" pitchFamily="34" charset="0"/>
              </a:rPr>
              <a:t>Power, Distributor and Dispatched </a:t>
            </a:r>
            <a:br>
              <a:rPr lang="en-US" sz="1780" dirty="0" smtClean="0">
                <a:latin typeface="Arial" panose="020B0604020202020204" pitchFamily="34" charset="0"/>
                <a:cs typeface="Arial" panose="020B0604020202020204" pitchFamily="34" charset="0"/>
              </a:rPr>
            </a:br>
            <a:r>
              <a:rPr lang="en-US" sz="1780" dirty="0" smtClean="0">
                <a:latin typeface="Arial" panose="020B0604020202020204" pitchFamily="34" charset="0"/>
                <a:cs typeface="Arial" panose="020B0604020202020204" pitchFamily="34" charset="0"/>
              </a:rPr>
              <a:t>from the </a:t>
            </a:r>
            <a:r>
              <a:rPr lang="en-US" sz="1780" dirty="0" smtClean="0">
                <a:solidFill>
                  <a:srgbClr val="FF0000"/>
                </a:solidFill>
                <a:latin typeface="Arial" panose="020B0604020202020204" pitchFamily="34" charset="0"/>
                <a:cs typeface="Arial" panose="020B0604020202020204" pitchFamily="34" charset="0"/>
              </a:rPr>
              <a:t>S16Cars</a:t>
            </a:r>
            <a:r>
              <a:rPr lang="en-US" sz="1780" dirty="0" smtClean="0">
                <a:latin typeface="Arial" panose="020B0604020202020204" pitchFamily="34" charset="0"/>
                <a:cs typeface="Arial" panose="020B0604020202020204" pitchFamily="34" charset="0"/>
              </a:rPr>
              <a:t> Table. And from </a:t>
            </a:r>
            <a:br>
              <a:rPr lang="en-US" sz="1780" dirty="0" smtClean="0">
                <a:latin typeface="Arial" panose="020B0604020202020204" pitchFamily="34" charset="0"/>
                <a:cs typeface="Arial" panose="020B0604020202020204" pitchFamily="34" charset="0"/>
              </a:rPr>
            </a:br>
            <a:r>
              <a:rPr lang="en-US" sz="1780" dirty="0" smtClean="0">
                <a:latin typeface="Arial" panose="020B0604020202020204" pitchFamily="34" charset="0"/>
                <a:cs typeface="Arial" panose="020B0604020202020204" pitchFamily="34" charset="0"/>
              </a:rPr>
              <a:t>the </a:t>
            </a:r>
            <a:r>
              <a:rPr lang="en-US" sz="1780" dirty="0" smtClean="0">
                <a:solidFill>
                  <a:srgbClr val="FF0000"/>
                </a:solidFill>
                <a:latin typeface="Arial" panose="020B0604020202020204" pitchFamily="34" charset="0"/>
                <a:cs typeface="Arial" panose="020B0604020202020204" pitchFamily="34" charset="0"/>
              </a:rPr>
              <a:t>S16Distributors</a:t>
            </a:r>
            <a:r>
              <a:rPr lang="en-US" sz="1780" dirty="0" smtClean="0">
                <a:latin typeface="Arial" panose="020B0604020202020204" pitchFamily="34" charset="0"/>
                <a:cs typeface="Arial" panose="020B0604020202020204" pitchFamily="34" charset="0"/>
              </a:rPr>
              <a:t> table we need </a:t>
            </a:r>
            <a:br>
              <a:rPr lang="en-US" sz="1780" dirty="0" smtClean="0">
                <a:latin typeface="Arial" panose="020B0604020202020204" pitchFamily="34" charset="0"/>
                <a:cs typeface="Arial" panose="020B0604020202020204" pitchFamily="34" charset="0"/>
              </a:rPr>
            </a:br>
            <a:r>
              <a:rPr lang="en-US" sz="1780" dirty="0" smtClean="0">
                <a:latin typeface="Arial" panose="020B0604020202020204" pitchFamily="34" charset="0"/>
                <a:cs typeface="Arial" panose="020B0604020202020204" pitchFamily="34" charset="0"/>
              </a:rPr>
              <a:t>the Port and Country field.</a:t>
            </a:r>
          </a:p>
          <a:p>
            <a:pPr marL="285750" indent="-285750">
              <a:buClr>
                <a:srgbClr val="00B050"/>
              </a:buClr>
              <a:buFont typeface="Wingdings 3" pitchFamily="18" charset="2"/>
              <a:buChar char=""/>
            </a:pPr>
            <a:r>
              <a:rPr lang="en-US" sz="1780" b="1" dirty="0" smtClean="0">
                <a:latin typeface="Arial" panose="020B0604020202020204" pitchFamily="34" charset="0"/>
                <a:cs typeface="Arial" panose="020B0604020202020204" pitchFamily="34" charset="0"/>
              </a:rPr>
              <a:t>Step 3 </a:t>
            </a:r>
            <a:r>
              <a:rPr lang="en-US" sz="1780" dirty="0" smtClean="0">
                <a:latin typeface="Arial" panose="020B0604020202020204" pitchFamily="34" charset="0"/>
                <a:cs typeface="Arial" panose="020B0604020202020204" pitchFamily="34" charset="0"/>
              </a:rPr>
              <a:t>– Click on </a:t>
            </a:r>
            <a:r>
              <a:rPr lang="en-US" sz="1780" b="1" dirty="0" smtClean="0">
                <a:latin typeface="Arial" panose="020B0604020202020204" pitchFamily="34" charset="0"/>
                <a:cs typeface="Arial" panose="020B0604020202020204" pitchFamily="34" charset="0"/>
              </a:rPr>
              <a:t>Next</a:t>
            </a:r>
            <a:r>
              <a:rPr lang="en-US" sz="1780" dirty="0" smtClean="0">
                <a:latin typeface="Arial" panose="020B0604020202020204" pitchFamily="34" charset="0"/>
                <a:cs typeface="Arial" panose="020B0604020202020204" pitchFamily="34" charset="0"/>
              </a:rPr>
              <a:t>, </a:t>
            </a:r>
            <a:r>
              <a:rPr lang="en-US" sz="1780" b="1" dirty="0" smtClean="0">
                <a:latin typeface="Arial" panose="020B0604020202020204" pitchFamily="34" charset="0"/>
                <a:cs typeface="Arial" panose="020B0604020202020204" pitchFamily="34" charset="0"/>
              </a:rPr>
              <a:t>Next</a:t>
            </a:r>
            <a:r>
              <a:rPr lang="en-US" sz="1780" dirty="0" smtClean="0">
                <a:latin typeface="Arial" panose="020B0604020202020204" pitchFamily="34" charset="0"/>
                <a:cs typeface="Arial" panose="020B0604020202020204" pitchFamily="34" charset="0"/>
              </a:rPr>
              <a:t> and </a:t>
            </a:r>
            <a:r>
              <a:rPr lang="en-US" sz="1780" b="1" dirty="0" smtClean="0">
                <a:latin typeface="Arial" panose="020B0604020202020204" pitchFamily="34" charset="0"/>
                <a:cs typeface="Arial" panose="020B0604020202020204" pitchFamily="34" charset="0"/>
              </a:rPr>
              <a:t>Modify</a:t>
            </a:r>
            <a:r>
              <a:rPr lang="en-US" sz="1780" dirty="0" smtClean="0">
                <a:latin typeface="Arial" panose="020B0604020202020204" pitchFamily="34" charset="0"/>
                <a:cs typeface="Arial" panose="020B0604020202020204" pitchFamily="34" charset="0"/>
              </a:rPr>
              <a:t> the Query but change its name to </a:t>
            </a:r>
            <a:r>
              <a:rPr lang="en-US" sz="1780" dirty="0" smtClean="0">
                <a:solidFill>
                  <a:srgbClr val="00B050"/>
                </a:solidFill>
                <a:latin typeface="Arial" panose="020B0604020202020204" pitchFamily="34" charset="0"/>
                <a:cs typeface="Arial" panose="020B0604020202020204" pitchFamily="34" charset="0"/>
              </a:rPr>
              <a:t>Non-</a:t>
            </a:r>
            <a:r>
              <a:rPr lang="en-US" sz="1780" dirty="0" err="1" smtClean="0">
                <a:solidFill>
                  <a:srgbClr val="00B050"/>
                </a:solidFill>
                <a:latin typeface="Arial" panose="020B0604020202020204" pitchFamily="34" charset="0"/>
                <a:cs typeface="Arial" panose="020B0604020202020204" pitchFamily="34" charset="0"/>
              </a:rPr>
              <a:t>despatched</a:t>
            </a:r>
            <a:r>
              <a:rPr lang="en-US" sz="1780" dirty="0" smtClean="0">
                <a:solidFill>
                  <a:srgbClr val="00B050"/>
                </a:solidFill>
                <a:latin typeface="Arial" panose="020B0604020202020204" pitchFamily="34" charset="0"/>
                <a:cs typeface="Arial" panose="020B0604020202020204" pitchFamily="34" charset="0"/>
              </a:rPr>
              <a:t> Spanish </a:t>
            </a:r>
            <a:r>
              <a:rPr lang="en-US" sz="1780" dirty="0" err="1" smtClean="0">
                <a:solidFill>
                  <a:srgbClr val="00B050"/>
                </a:solidFill>
                <a:latin typeface="Arial" panose="020B0604020202020204" pitchFamily="34" charset="0"/>
                <a:cs typeface="Arial" panose="020B0604020202020204" pitchFamily="34" charset="0"/>
              </a:rPr>
              <a:t>Vins</a:t>
            </a:r>
            <a:r>
              <a:rPr lang="en-US" sz="1780" dirty="0" smtClean="0">
                <a:solidFill>
                  <a:srgbClr val="00B050"/>
                </a:solidFill>
                <a:latin typeface="Arial" panose="020B0604020202020204" pitchFamily="34" charset="0"/>
                <a:cs typeface="Arial" panose="020B0604020202020204" pitchFamily="34" charset="0"/>
              </a:rPr>
              <a:t> with Power E Rating </a:t>
            </a:r>
            <a:r>
              <a:rPr lang="en-US" sz="1780" dirty="0" smtClean="0">
                <a:latin typeface="Arial" panose="020B0604020202020204" pitchFamily="34" charset="0"/>
                <a:cs typeface="Arial" panose="020B0604020202020204" pitchFamily="34" charset="0"/>
              </a:rPr>
              <a:t>and click on </a:t>
            </a:r>
            <a:r>
              <a:rPr lang="en-US" sz="1780" b="1" dirty="0" smtClean="0">
                <a:latin typeface="Arial" panose="020B0604020202020204" pitchFamily="34" charset="0"/>
                <a:cs typeface="Arial" panose="020B0604020202020204" pitchFamily="34" charset="0"/>
              </a:rPr>
              <a:t>Finish</a:t>
            </a:r>
            <a:r>
              <a:rPr lang="en-US" sz="1780" dirty="0" smtClean="0">
                <a:latin typeface="Arial" panose="020B0604020202020204" pitchFamily="34" charset="0"/>
                <a:cs typeface="Arial" panose="020B0604020202020204" pitchFamily="34" charset="0"/>
              </a:rPr>
              <a:t>.</a:t>
            </a:r>
          </a:p>
          <a:p>
            <a:pPr marL="285750" indent="-285750">
              <a:buClr>
                <a:srgbClr val="00B050"/>
              </a:buClr>
              <a:buFont typeface="Wingdings 3" pitchFamily="18" charset="2"/>
              <a:buChar char=""/>
            </a:pPr>
            <a:r>
              <a:rPr lang="en-US" sz="1780" b="1" dirty="0" smtClean="0">
                <a:latin typeface="Arial" panose="020B0604020202020204" pitchFamily="34" charset="0"/>
                <a:cs typeface="Arial" panose="020B0604020202020204" pitchFamily="34" charset="0"/>
              </a:rPr>
              <a:t>Step 4</a:t>
            </a:r>
            <a:r>
              <a:rPr lang="en-US" sz="1780" dirty="0" smtClean="0">
                <a:latin typeface="Arial" panose="020B0604020202020204" pitchFamily="34" charset="0"/>
                <a:cs typeface="Arial" panose="020B0604020202020204" pitchFamily="34" charset="0"/>
              </a:rPr>
              <a:t> – On the query screen we need </a:t>
            </a:r>
            <a:r>
              <a:rPr lang="en-US" sz="1780" b="1" dirty="0" smtClean="0">
                <a:solidFill>
                  <a:srgbClr val="00B050"/>
                </a:solidFill>
                <a:latin typeface="Arial" panose="020B0604020202020204" pitchFamily="34" charset="0"/>
                <a:cs typeface="Arial" panose="020B0604020202020204" pitchFamily="34" charset="0"/>
              </a:rPr>
              <a:t>No</a:t>
            </a:r>
            <a:r>
              <a:rPr lang="en-US" sz="1780" dirty="0" smtClean="0">
                <a:latin typeface="Arial" panose="020B0604020202020204" pitchFamily="34" charset="0"/>
                <a:cs typeface="Arial" panose="020B0604020202020204" pitchFamily="34" charset="0"/>
              </a:rPr>
              <a:t> for </a:t>
            </a:r>
            <a:r>
              <a:rPr lang="en-US" sz="1780" dirty="0" err="1" smtClean="0">
                <a:latin typeface="Arial" panose="020B0604020202020204" pitchFamily="34" charset="0"/>
                <a:cs typeface="Arial" panose="020B0604020202020204" pitchFamily="34" charset="0"/>
              </a:rPr>
              <a:t>Despatched</a:t>
            </a:r>
            <a:r>
              <a:rPr lang="en-US" sz="1780" dirty="0" smtClean="0">
                <a:latin typeface="Arial" panose="020B0604020202020204" pitchFamily="34" charset="0"/>
                <a:cs typeface="Arial" panose="020B0604020202020204" pitchFamily="34" charset="0"/>
              </a:rPr>
              <a:t>, Vin beginning </a:t>
            </a:r>
            <a:br>
              <a:rPr lang="en-US" sz="1780" dirty="0" smtClean="0">
                <a:latin typeface="Arial" panose="020B0604020202020204" pitchFamily="34" charset="0"/>
                <a:cs typeface="Arial" panose="020B0604020202020204" pitchFamily="34" charset="0"/>
              </a:rPr>
            </a:br>
            <a:r>
              <a:rPr lang="en-US" sz="1780" dirty="0" smtClean="0">
                <a:latin typeface="Arial" panose="020B0604020202020204" pitchFamily="34" charset="0"/>
                <a:cs typeface="Arial" panose="020B0604020202020204" pitchFamily="34" charset="0"/>
              </a:rPr>
              <a:t>with </a:t>
            </a:r>
            <a:r>
              <a:rPr lang="en-US" sz="1780" b="1" dirty="0" smtClean="0">
                <a:solidFill>
                  <a:srgbClr val="00B050"/>
                </a:solidFill>
                <a:latin typeface="Arial" panose="020B0604020202020204" pitchFamily="34" charset="0"/>
                <a:cs typeface="Arial" panose="020B0604020202020204" pitchFamily="34" charset="0"/>
              </a:rPr>
              <a:t>37</a:t>
            </a:r>
            <a:r>
              <a:rPr lang="en-US" sz="1780" dirty="0" smtClean="0">
                <a:solidFill>
                  <a:srgbClr val="00B050"/>
                </a:solidFill>
                <a:latin typeface="Arial" panose="020B0604020202020204" pitchFamily="34" charset="0"/>
                <a:cs typeface="Arial" panose="020B0604020202020204" pitchFamily="34" charset="0"/>
              </a:rPr>
              <a:t> </a:t>
            </a:r>
            <a:r>
              <a:rPr lang="en-US" sz="1780" dirty="0" smtClean="0">
                <a:latin typeface="Arial" panose="020B0604020202020204" pitchFamily="34" charset="0"/>
                <a:cs typeface="Arial" panose="020B0604020202020204" pitchFamily="34" charset="0"/>
              </a:rPr>
              <a:t>(37* or Like 37), Country </a:t>
            </a:r>
            <a:br>
              <a:rPr lang="en-US" sz="1780" dirty="0" smtClean="0">
                <a:latin typeface="Arial" panose="020B0604020202020204" pitchFamily="34" charset="0"/>
                <a:cs typeface="Arial" panose="020B0604020202020204" pitchFamily="34" charset="0"/>
              </a:rPr>
            </a:br>
            <a:r>
              <a:rPr lang="en-US" sz="1780" dirty="0" smtClean="0">
                <a:latin typeface="Arial" panose="020B0604020202020204" pitchFamily="34" charset="0"/>
                <a:cs typeface="Arial" panose="020B0604020202020204" pitchFamily="34" charset="0"/>
              </a:rPr>
              <a:t>field of </a:t>
            </a:r>
            <a:r>
              <a:rPr lang="en-US" sz="1780" b="1" dirty="0" smtClean="0">
                <a:solidFill>
                  <a:srgbClr val="00B050"/>
                </a:solidFill>
                <a:latin typeface="Arial" panose="020B0604020202020204" pitchFamily="34" charset="0"/>
                <a:cs typeface="Arial" panose="020B0604020202020204" pitchFamily="34" charset="0"/>
              </a:rPr>
              <a:t>Spain</a:t>
            </a:r>
            <a:r>
              <a:rPr lang="en-US" sz="1780" dirty="0" smtClean="0">
                <a:latin typeface="Arial" panose="020B0604020202020204" pitchFamily="34" charset="0"/>
                <a:cs typeface="Arial" panose="020B0604020202020204" pitchFamily="34" charset="0"/>
              </a:rPr>
              <a:t> and Power Field </a:t>
            </a:r>
            <a:r>
              <a:rPr lang="en-US" sz="1780" b="1" dirty="0" smtClean="0">
                <a:solidFill>
                  <a:srgbClr val="00B050"/>
                </a:solidFill>
                <a:latin typeface="Arial" panose="020B0604020202020204" pitchFamily="34" charset="0"/>
                <a:cs typeface="Arial" panose="020B0604020202020204" pitchFamily="34" charset="0"/>
              </a:rPr>
              <a:t>E</a:t>
            </a:r>
            <a:r>
              <a:rPr lang="en-US" sz="1780" dirty="0" smtClean="0">
                <a:latin typeface="Arial" panose="020B0604020202020204" pitchFamily="34" charset="0"/>
                <a:cs typeface="Arial" panose="020B0604020202020204" pitchFamily="34" charset="0"/>
              </a:rPr>
              <a:t>.</a:t>
            </a:r>
          </a:p>
          <a:p>
            <a:pPr marL="285750" indent="-285750">
              <a:buClr>
                <a:srgbClr val="00B050"/>
              </a:buClr>
              <a:buFont typeface="Wingdings 3" pitchFamily="18" charset="2"/>
              <a:buChar char=""/>
            </a:pPr>
            <a:r>
              <a:rPr lang="en-US" sz="1780" dirty="0" smtClean="0">
                <a:latin typeface="Arial" panose="020B0604020202020204" pitchFamily="34" charset="0"/>
                <a:cs typeface="Arial" panose="020B0604020202020204" pitchFamily="34" charset="0"/>
              </a:rPr>
              <a:t>Run it to see if there are about 8 records. Save and close the query.</a:t>
            </a:r>
          </a:p>
        </p:txBody>
      </p:sp>
      <p:pic>
        <p:nvPicPr>
          <p:cNvPr id="3" name="Picture 2"/>
          <p:cNvPicPr>
            <a:picLocks noChangeAspect="1"/>
          </p:cNvPicPr>
          <p:nvPr/>
        </p:nvPicPr>
        <p:blipFill rotWithShape="1">
          <a:blip r:embed="rId3"/>
          <a:srcRect l="33016" t="47917" r="41733" b="37900"/>
          <a:stretch/>
        </p:blipFill>
        <p:spPr>
          <a:xfrm>
            <a:off x="5181600" y="1143001"/>
            <a:ext cx="3581400" cy="1130968"/>
          </a:xfrm>
          <a:prstGeom prst="rect">
            <a:avLst/>
          </a:prstGeom>
          <a:effectLst>
            <a:outerShdw blurRad="177800" dist="38100" dir="2700000" sx="102000" sy="102000" algn="tl" rotWithShape="0">
              <a:prstClr val="black">
                <a:alpha val="40000"/>
              </a:prstClr>
            </a:outerShdw>
          </a:effectLst>
        </p:spPr>
      </p:pic>
      <p:pic>
        <p:nvPicPr>
          <p:cNvPr id="5" name="Picture 4"/>
          <p:cNvPicPr>
            <a:picLocks noChangeAspect="1"/>
          </p:cNvPicPr>
          <p:nvPr/>
        </p:nvPicPr>
        <p:blipFill rotWithShape="1">
          <a:blip r:embed="rId4"/>
          <a:srcRect l="3422" t="35000" r="17404" b="27500"/>
          <a:stretch/>
        </p:blipFill>
        <p:spPr>
          <a:xfrm>
            <a:off x="4343400" y="2438399"/>
            <a:ext cx="3429000" cy="1224643"/>
          </a:xfrm>
          <a:prstGeom prst="rect">
            <a:avLst/>
          </a:prstGeom>
          <a:effectLst>
            <a:outerShdw blurRad="177800" dist="38100" dir="2700000" sx="102000" sy="102000" algn="tl" rotWithShape="0">
              <a:prstClr val="black">
                <a:alpha val="40000"/>
              </a:prstClr>
            </a:outerShdw>
          </a:effectLst>
        </p:spPr>
      </p:pic>
      <p:pic>
        <p:nvPicPr>
          <p:cNvPr id="11" name="Picture 10"/>
          <p:cNvPicPr>
            <a:picLocks noChangeAspect="1"/>
          </p:cNvPicPr>
          <p:nvPr/>
        </p:nvPicPr>
        <p:blipFill rotWithShape="1">
          <a:blip r:embed="rId5"/>
          <a:srcRect l="3226" t="37165" r="16129" b="15775"/>
          <a:stretch/>
        </p:blipFill>
        <p:spPr>
          <a:xfrm>
            <a:off x="5220613" y="3663042"/>
            <a:ext cx="3624447" cy="1594758"/>
          </a:xfrm>
          <a:prstGeom prst="rect">
            <a:avLst/>
          </a:prstGeom>
          <a:effectLst>
            <a:outerShdw blurRad="177800" dist="38100" dir="2700000" sx="102000" sy="102000" algn="tl" rotWithShape="0">
              <a:prstClr val="black">
                <a:alpha val="40000"/>
              </a:prstClr>
            </a:outerShdw>
          </a:effectLst>
        </p:spPr>
      </p:pic>
      <p:cxnSp>
        <p:nvCxnSpPr>
          <p:cNvPr id="18" name="Straight Arrow Connector 17"/>
          <p:cNvCxnSpPr/>
          <p:nvPr/>
        </p:nvCxnSpPr>
        <p:spPr>
          <a:xfrm>
            <a:off x="4255477" y="3048000"/>
            <a:ext cx="1992923" cy="278024"/>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4255477" y="3627588"/>
            <a:ext cx="3059723" cy="1317626"/>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14" name="Picture 13"/>
          <p:cNvPicPr>
            <a:picLocks noChangeAspect="1"/>
          </p:cNvPicPr>
          <p:nvPr/>
        </p:nvPicPr>
        <p:blipFill rotWithShape="1">
          <a:blip r:embed="rId6"/>
          <a:srcRect l="15447" t="62500" r="42972" b="22917"/>
          <a:stretch/>
        </p:blipFill>
        <p:spPr>
          <a:xfrm>
            <a:off x="4275993" y="5559364"/>
            <a:ext cx="4563207" cy="979224"/>
          </a:xfrm>
          <a:prstGeom prst="rect">
            <a:avLst/>
          </a:prstGeom>
          <a:effectLst>
            <a:outerShdw blurRad="177800" dist="38100" dir="2700000" sx="102000" sy="102000" algn="tl" rotWithShape="0">
              <a:prstClr val="black">
                <a:alpha val="40000"/>
              </a:prstClr>
            </a:outerShdw>
          </a:effectLst>
        </p:spPr>
      </p:pic>
      <p:cxnSp>
        <p:nvCxnSpPr>
          <p:cNvPr id="20" name="Straight Arrow Connector 19"/>
          <p:cNvCxnSpPr/>
          <p:nvPr/>
        </p:nvCxnSpPr>
        <p:spPr>
          <a:xfrm>
            <a:off x="4114800" y="5668393"/>
            <a:ext cx="844062" cy="460437"/>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61224619"/>
      </p:ext>
    </p:extLst>
  </p:cSld>
  <p:clrMapOvr>
    <a:masterClrMapping/>
  </p:clrMapOvr>
  <p:transition advClick="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76200" y="22244"/>
            <a:ext cx="7696200" cy="663556"/>
          </a:xfrm>
        </p:spPr>
        <p:txBody>
          <a:bodyPr>
            <a:normAutofit/>
          </a:bodyPr>
          <a:lstStyle/>
          <a:p>
            <a:r>
              <a:rPr lang="en-GB" sz="2800" b="1" dirty="0" smtClean="0"/>
              <a:t>Database 2016 – Task 4 - </a:t>
            </a:r>
            <a:r>
              <a:rPr lang="en-GB" sz="2800" dirty="0" smtClean="0"/>
              <a:t>Producing Mailing Labels</a:t>
            </a:r>
            <a:endParaRPr lang="en-GB" sz="2800" b="1" dirty="0" smtClean="0"/>
          </a:p>
        </p:txBody>
      </p:sp>
      <p:sp>
        <p:nvSpPr>
          <p:cNvPr id="2" name="Rectangle 1"/>
          <p:cNvSpPr/>
          <p:nvPr/>
        </p:nvSpPr>
        <p:spPr>
          <a:xfrm>
            <a:off x="304800" y="1828800"/>
            <a:ext cx="5105400" cy="3539430"/>
          </a:xfrm>
          <a:prstGeom prst="rect">
            <a:avLst/>
          </a:prstGeom>
        </p:spPr>
        <p:txBody>
          <a:bodyPr wrap="square">
            <a:spAutoFit/>
          </a:bodyPr>
          <a:lstStyle/>
          <a:p>
            <a:pPr marL="234950" indent="-234950">
              <a:buClr>
                <a:srgbClr val="00B050"/>
              </a:buClr>
              <a:buFont typeface="Wingdings 3" pitchFamily="18" charset="2"/>
              <a:buChar char=""/>
            </a:pPr>
            <a:r>
              <a:rPr lang="en-US" sz="1600" b="1" dirty="0" smtClean="0"/>
              <a:t>Step 5 </a:t>
            </a:r>
            <a:r>
              <a:rPr lang="en-US" sz="1600" dirty="0" smtClean="0"/>
              <a:t>– Next we need to make the labels. Click on the Query we made on the left hand side. Then click on </a:t>
            </a:r>
            <a:r>
              <a:rPr lang="en-US" sz="1600" b="1" dirty="0" smtClean="0"/>
              <a:t>Create</a:t>
            </a:r>
            <a:r>
              <a:rPr lang="en-US" sz="1600" dirty="0" smtClean="0"/>
              <a:t> and </a:t>
            </a:r>
            <a:r>
              <a:rPr lang="en-US" sz="1600" b="1" dirty="0" smtClean="0"/>
              <a:t>Labels</a:t>
            </a:r>
            <a:r>
              <a:rPr lang="en-US" sz="1600" dirty="0" smtClean="0"/>
              <a:t>.</a:t>
            </a:r>
          </a:p>
          <a:p>
            <a:pPr marL="234950" indent="-234950">
              <a:buClr>
                <a:srgbClr val="00B050"/>
              </a:buClr>
              <a:buFont typeface="Wingdings 3" pitchFamily="18" charset="2"/>
              <a:buChar char=""/>
            </a:pPr>
            <a:r>
              <a:rPr lang="en-US" sz="1600" b="1" dirty="0" smtClean="0">
                <a:latin typeface="Arial" panose="020B0604020202020204" pitchFamily="34" charset="0"/>
                <a:cs typeface="Arial" panose="020B0604020202020204" pitchFamily="34" charset="0"/>
              </a:rPr>
              <a:t>Step 6</a:t>
            </a:r>
            <a:r>
              <a:rPr lang="en-US" sz="1600" dirty="0" smtClean="0">
                <a:latin typeface="Arial" panose="020B0604020202020204" pitchFamily="34" charset="0"/>
                <a:cs typeface="Arial" panose="020B0604020202020204" pitchFamily="34" charset="0"/>
              </a:rPr>
              <a:t> – We need to make or choose a label size that is 2 across by about 4 down (we have 8 labels to make) Choose one such as </a:t>
            </a:r>
            <a:r>
              <a:rPr lang="en-US" sz="1600" b="1" dirty="0" smtClean="0">
                <a:solidFill>
                  <a:srgbClr val="00B050"/>
                </a:solidFill>
                <a:latin typeface="Arial" panose="020B0604020202020204" pitchFamily="34" charset="0"/>
                <a:cs typeface="Arial" panose="020B0604020202020204" pitchFamily="34" charset="0"/>
              </a:rPr>
              <a:t>Avery 7166 </a:t>
            </a:r>
            <a:r>
              <a:rPr lang="en-US" sz="1600" dirty="0" smtClean="0">
                <a:latin typeface="Arial" panose="020B0604020202020204" pitchFamily="34" charset="0"/>
                <a:cs typeface="Arial" panose="020B0604020202020204" pitchFamily="34" charset="0"/>
              </a:rPr>
              <a:t>and click on </a:t>
            </a:r>
            <a:r>
              <a:rPr lang="en-US" sz="1600" b="1" dirty="0" smtClean="0">
                <a:latin typeface="Arial" panose="020B0604020202020204" pitchFamily="34" charset="0"/>
                <a:cs typeface="Arial" panose="020B0604020202020204" pitchFamily="34" charset="0"/>
              </a:rPr>
              <a:t>Next</a:t>
            </a:r>
            <a:r>
              <a:rPr lang="en-US" sz="1600" dirty="0" smtClean="0">
                <a:latin typeface="Arial" panose="020B0604020202020204" pitchFamily="34" charset="0"/>
                <a:cs typeface="Arial" panose="020B0604020202020204" pitchFamily="34" charset="0"/>
              </a:rPr>
              <a:t> and </a:t>
            </a:r>
            <a:r>
              <a:rPr lang="en-US" sz="1600" b="1" dirty="0" smtClean="0">
                <a:latin typeface="Arial" panose="020B0604020202020204" pitchFamily="34" charset="0"/>
                <a:cs typeface="Arial" panose="020B0604020202020204" pitchFamily="34" charset="0"/>
              </a:rPr>
              <a:t>Next</a:t>
            </a:r>
            <a:r>
              <a:rPr lang="en-US" sz="1600" dirty="0" smtClean="0">
                <a:latin typeface="Arial" panose="020B0604020202020204" pitchFamily="34" charset="0"/>
                <a:cs typeface="Arial" panose="020B0604020202020204" pitchFamily="34" charset="0"/>
              </a:rPr>
              <a:t>.</a:t>
            </a:r>
          </a:p>
          <a:p>
            <a:pPr marL="234950" indent="-234950">
              <a:buClr>
                <a:srgbClr val="00B050"/>
              </a:buClr>
              <a:buFont typeface="Wingdings 3" pitchFamily="18" charset="2"/>
              <a:buChar char=""/>
            </a:pPr>
            <a:r>
              <a:rPr lang="en-US" sz="1600" b="1" dirty="0" smtClean="0">
                <a:latin typeface="Arial" panose="020B0604020202020204" pitchFamily="34" charset="0"/>
                <a:cs typeface="Arial" panose="020B0604020202020204" pitchFamily="34" charset="0"/>
              </a:rPr>
              <a:t>Step 7</a:t>
            </a:r>
            <a:r>
              <a:rPr lang="en-US" sz="1600" dirty="0" smtClean="0">
                <a:latin typeface="Arial" panose="020B0604020202020204" pitchFamily="34" charset="0"/>
                <a:cs typeface="Arial" panose="020B0604020202020204" pitchFamily="34" charset="0"/>
              </a:rPr>
              <a:t> – </a:t>
            </a:r>
            <a:r>
              <a:rPr lang="en-US" sz="1600" dirty="0">
                <a:latin typeface="Arial" panose="020B0604020202020204" pitchFamily="34" charset="0"/>
                <a:cs typeface="Arial" panose="020B0604020202020204" pitchFamily="34" charset="0"/>
              </a:rPr>
              <a:t>We only need the VIN, Model, Port and </a:t>
            </a:r>
            <a:r>
              <a:rPr lang="en-US" sz="1600" dirty="0" smtClean="0">
                <a:latin typeface="Arial" panose="020B0604020202020204" pitchFamily="34" charset="0"/>
                <a:cs typeface="Arial" panose="020B0604020202020204" pitchFamily="34" charset="0"/>
              </a:rPr>
              <a:t>Distributor on each separate line.</a:t>
            </a:r>
            <a:br>
              <a:rPr lang="en-US" sz="1600" dirty="0" smtClean="0">
                <a:latin typeface="Arial" panose="020B0604020202020204" pitchFamily="34" charset="0"/>
                <a:cs typeface="Arial" panose="020B0604020202020204" pitchFamily="34" charset="0"/>
              </a:rPr>
            </a:br>
            <a:r>
              <a:rPr lang="en-US" sz="1600" dirty="0" smtClean="0">
                <a:latin typeface="Arial" panose="020B0604020202020204" pitchFamily="34" charset="0"/>
                <a:cs typeface="Arial" panose="020B0604020202020204" pitchFamily="34" charset="0"/>
              </a:rPr>
              <a:t>Click on </a:t>
            </a:r>
            <a:r>
              <a:rPr lang="en-US" sz="1600" b="1" dirty="0" smtClean="0">
                <a:latin typeface="Arial" panose="020B0604020202020204" pitchFamily="34" charset="0"/>
                <a:cs typeface="Arial" panose="020B0604020202020204" pitchFamily="34" charset="0"/>
              </a:rPr>
              <a:t>Next</a:t>
            </a:r>
            <a:r>
              <a:rPr lang="en-US" sz="1600" dirty="0" smtClean="0">
                <a:latin typeface="Arial" panose="020B0604020202020204" pitchFamily="34" charset="0"/>
                <a:cs typeface="Arial" panose="020B0604020202020204" pitchFamily="34" charset="0"/>
              </a:rPr>
              <a:t>, </a:t>
            </a:r>
            <a:r>
              <a:rPr lang="en-US" sz="1600" b="1" dirty="0" smtClean="0">
                <a:latin typeface="Arial" panose="020B0604020202020204" pitchFamily="34" charset="0"/>
                <a:cs typeface="Arial" panose="020B0604020202020204" pitchFamily="34" charset="0"/>
              </a:rPr>
              <a:t>Next</a:t>
            </a:r>
            <a:r>
              <a:rPr lang="en-US" sz="1600" dirty="0" smtClean="0">
                <a:latin typeface="Arial" panose="020B0604020202020204" pitchFamily="34" charset="0"/>
                <a:cs typeface="Arial" panose="020B0604020202020204" pitchFamily="34" charset="0"/>
              </a:rPr>
              <a:t>, </a:t>
            </a:r>
            <a:r>
              <a:rPr lang="en-US" sz="1600" b="1" dirty="0" smtClean="0">
                <a:latin typeface="Arial" panose="020B0604020202020204" pitchFamily="34" charset="0"/>
                <a:cs typeface="Arial" panose="020B0604020202020204" pitchFamily="34" charset="0"/>
              </a:rPr>
              <a:t>Modify the Label Design </a:t>
            </a:r>
            <a:r>
              <a:rPr lang="en-US" sz="1600" b="1" dirty="0" smtClean="0">
                <a:latin typeface="Arial" panose="020B0604020202020204" pitchFamily="34" charset="0"/>
                <a:cs typeface="Arial" panose="020B0604020202020204" pitchFamily="34" charset="0"/>
              </a:rPr>
              <a:t/>
            </a:r>
            <a:br>
              <a:rPr lang="en-US" sz="1600" b="1" dirty="0" smtClean="0">
                <a:latin typeface="Arial" panose="020B0604020202020204" pitchFamily="34" charset="0"/>
                <a:cs typeface="Arial" panose="020B0604020202020204" pitchFamily="34" charset="0"/>
              </a:rPr>
            </a:br>
            <a:r>
              <a:rPr lang="en-US" sz="1600" dirty="0" smtClean="0">
                <a:latin typeface="Arial" panose="020B0604020202020204" pitchFamily="34" charset="0"/>
                <a:cs typeface="Arial" panose="020B0604020202020204" pitchFamily="34" charset="0"/>
              </a:rPr>
              <a:t>and </a:t>
            </a:r>
            <a:r>
              <a:rPr lang="en-US" sz="1600" b="1" dirty="0" smtClean="0">
                <a:latin typeface="Arial" panose="020B0604020202020204" pitchFamily="34" charset="0"/>
                <a:cs typeface="Arial" panose="020B0604020202020204" pitchFamily="34" charset="0"/>
              </a:rPr>
              <a:t>Finish</a:t>
            </a:r>
            <a:r>
              <a:rPr lang="en-US" sz="1600" dirty="0" smtClean="0">
                <a:latin typeface="Arial" panose="020B0604020202020204" pitchFamily="34" charset="0"/>
                <a:cs typeface="Arial" panose="020B0604020202020204" pitchFamily="34" charset="0"/>
              </a:rPr>
              <a:t>.</a:t>
            </a:r>
          </a:p>
          <a:p>
            <a:pPr marL="234950" indent="-234950">
              <a:buClr>
                <a:srgbClr val="00B050"/>
              </a:buClr>
              <a:buFont typeface="Wingdings 3" pitchFamily="18" charset="2"/>
              <a:buChar char=""/>
            </a:pPr>
            <a:r>
              <a:rPr lang="en-US" sz="1600" b="1" dirty="0" smtClean="0">
                <a:latin typeface="Arial" panose="020B0604020202020204" pitchFamily="34" charset="0"/>
                <a:cs typeface="Arial" panose="020B0604020202020204" pitchFamily="34" charset="0"/>
              </a:rPr>
              <a:t>Step 8 </a:t>
            </a:r>
            <a:r>
              <a:rPr lang="en-US" sz="1600" dirty="0" smtClean="0">
                <a:latin typeface="Arial" panose="020B0604020202020204" pitchFamily="34" charset="0"/>
                <a:cs typeface="Arial" panose="020B0604020202020204" pitchFamily="34" charset="0"/>
              </a:rPr>
              <a:t>– It should now have the labels but not their titles. To add titles move them to the right a little and add Text. They want it to look like this. </a:t>
            </a:r>
          </a:p>
        </p:txBody>
      </p:sp>
      <p:pic>
        <p:nvPicPr>
          <p:cNvPr id="4" name="Picture 3"/>
          <p:cNvPicPr>
            <a:picLocks noChangeAspect="1"/>
          </p:cNvPicPr>
          <p:nvPr/>
        </p:nvPicPr>
        <p:blipFill rotWithShape="1">
          <a:blip r:embed="rId3"/>
          <a:srcRect l="33016" t="43750" r="33016" b="50000"/>
          <a:stretch/>
        </p:blipFill>
        <p:spPr>
          <a:xfrm>
            <a:off x="990600" y="1133414"/>
            <a:ext cx="7090365" cy="733486"/>
          </a:xfrm>
          <a:prstGeom prst="rect">
            <a:avLst/>
          </a:prstGeom>
          <a:noFill/>
          <a:ln w="9525">
            <a:noFill/>
            <a:miter lim="800000"/>
            <a:headEnd/>
            <a:tailEnd/>
          </a:ln>
          <a:effectLst>
            <a:outerShdw blurRad="152400" dist="38100" dir="2700000" sx="101000" sy="101000" algn="tl" rotWithShape="0">
              <a:prstClr val="black">
                <a:alpha val="40000"/>
              </a:prstClr>
            </a:outerShdw>
          </a:effectLst>
        </p:spPr>
      </p:pic>
      <p:pic>
        <p:nvPicPr>
          <p:cNvPr id="6" name="Picture 5"/>
          <p:cNvPicPr>
            <a:picLocks noChangeAspect="1"/>
          </p:cNvPicPr>
          <p:nvPr/>
        </p:nvPicPr>
        <p:blipFill rotWithShape="1">
          <a:blip r:embed="rId4"/>
          <a:srcRect l="220" t="38542" r="82796" b="47917"/>
          <a:stretch/>
        </p:blipFill>
        <p:spPr>
          <a:xfrm>
            <a:off x="6705600" y="1676400"/>
            <a:ext cx="2061166" cy="923970"/>
          </a:xfrm>
          <a:prstGeom prst="rect">
            <a:avLst/>
          </a:prstGeom>
          <a:noFill/>
          <a:ln w="9525">
            <a:noFill/>
            <a:miter lim="800000"/>
            <a:headEnd/>
            <a:tailEnd/>
          </a:ln>
          <a:effectLst>
            <a:outerShdw blurRad="152400" dist="38100" dir="2700000" sx="101000" sy="101000" algn="tl" rotWithShape="0">
              <a:prstClr val="black">
                <a:alpha val="40000"/>
              </a:prstClr>
            </a:outerShdw>
          </a:effectLst>
        </p:spPr>
      </p:pic>
      <p:pic>
        <p:nvPicPr>
          <p:cNvPr id="7" name="Picture 6"/>
          <p:cNvPicPr>
            <a:picLocks noChangeAspect="1"/>
          </p:cNvPicPr>
          <p:nvPr/>
        </p:nvPicPr>
        <p:blipFill rotWithShape="1">
          <a:blip r:embed="rId4"/>
          <a:srcRect l="9005" t="3125" r="42385" b="83333"/>
          <a:stretch/>
        </p:blipFill>
        <p:spPr>
          <a:xfrm>
            <a:off x="5410200" y="2447682"/>
            <a:ext cx="3200400" cy="501267"/>
          </a:xfrm>
          <a:prstGeom prst="rect">
            <a:avLst/>
          </a:prstGeom>
          <a:noFill/>
          <a:ln w="9525">
            <a:noFill/>
            <a:miter lim="800000"/>
            <a:headEnd/>
            <a:tailEnd/>
          </a:ln>
          <a:effectLst>
            <a:outerShdw blurRad="152400" dist="38100" dir="2700000" sx="101000" sy="101000" algn="tl" rotWithShape="0">
              <a:prstClr val="black">
                <a:alpha val="40000"/>
              </a:prstClr>
            </a:outerShdw>
          </a:effectLst>
        </p:spPr>
      </p:pic>
      <p:cxnSp>
        <p:nvCxnSpPr>
          <p:cNvPr id="18" name="Straight Arrow Connector 17"/>
          <p:cNvCxnSpPr/>
          <p:nvPr/>
        </p:nvCxnSpPr>
        <p:spPr>
          <a:xfrm>
            <a:off x="5257800" y="2135844"/>
            <a:ext cx="1524000" cy="178670"/>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flipV="1">
            <a:off x="4535782" y="2481020"/>
            <a:ext cx="950618" cy="119350"/>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a:off x="4535782" y="2600370"/>
            <a:ext cx="3617618" cy="119775"/>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22" name="Picture 21"/>
          <p:cNvPicPr>
            <a:picLocks noChangeAspect="1"/>
          </p:cNvPicPr>
          <p:nvPr/>
        </p:nvPicPr>
        <p:blipFill rotWithShape="1">
          <a:blip r:embed="rId5"/>
          <a:srcRect l="27809" t="25567" r="5369" b="47160"/>
          <a:stretch/>
        </p:blipFill>
        <p:spPr>
          <a:xfrm>
            <a:off x="5410200" y="3124199"/>
            <a:ext cx="3356566" cy="867069"/>
          </a:xfrm>
          <a:prstGeom prst="rect">
            <a:avLst/>
          </a:prstGeom>
          <a:noFill/>
          <a:ln w="9525">
            <a:noFill/>
            <a:miter lim="800000"/>
            <a:headEnd/>
            <a:tailEnd/>
          </a:ln>
          <a:effectLst>
            <a:outerShdw blurRad="152400" dist="38100" dir="2700000" sx="101000" sy="101000" algn="tl" rotWithShape="0">
              <a:prstClr val="black">
                <a:alpha val="40000"/>
              </a:prstClr>
            </a:outerShdw>
          </a:effectLst>
        </p:spPr>
      </p:pic>
      <p:pic>
        <p:nvPicPr>
          <p:cNvPr id="23" name="Picture 22"/>
          <p:cNvPicPr>
            <a:picLocks noChangeAspect="1"/>
          </p:cNvPicPr>
          <p:nvPr/>
        </p:nvPicPr>
        <p:blipFill rotWithShape="1">
          <a:blip r:embed="rId6"/>
          <a:srcRect l="2531" t="30055" r="30454" b="38919"/>
          <a:stretch/>
        </p:blipFill>
        <p:spPr>
          <a:xfrm>
            <a:off x="5410200" y="4152762"/>
            <a:ext cx="3356566" cy="978998"/>
          </a:xfrm>
          <a:prstGeom prst="rect">
            <a:avLst/>
          </a:prstGeom>
          <a:noFill/>
          <a:ln w="9525">
            <a:noFill/>
            <a:miter lim="800000"/>
            <a:headEnd/>
            <a:tailEnd/>
          </a:ln>
          <a:effectLst>
            <a:outerShdw blurRad="152400" dist="38100" dir="2700000" sx="101000" sy="101000" algn="tl" rotWithShape="0">
              <a:prstClr val="black">
                <a:alpha val="40000"/>
              </a:prstClr>
            </a:outerShdw>
          </a:effectLst>
        </p:spPr>
      </p:pic>
      <p:cxnSp>
        <p:nvCxnSpPr>
          <p:cNvPr id="25" name="Straight Arrow Connector 24"/>
          <p:cNvCxnSpPr/>
          <p:nvPr/>
        </p:nvCxnSpPr>
        <p:spPr>
          <a:xfrm>
            <a:off x="5029200" y="3810000"/>
            <a:ext cx="533400" cy="889204"/>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a:off x="5029200" y="3810000"/>
            <a:ext cx="2514600" cy="889204"/>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29" name="Picture 28"/>
          <p:cNvPicPr>
            <a:picLocks noChangeAspect="1"/>
          </p:cNvPicPr>
          <p:nvPr/>
        </p:nvPicPr>
        <p:blipFill rotWithShape="1">
          <a:blip r:embed="rId7"/>
          <a:srcRect l="28331" t="3125" r="59370" b="83333"/>
          <a:stretch/>
        </p:blipFill>
        <p:spPr>
          <a:xfrm>
            <a:off x="2895600" y="5500970"/>
            <a:ext cx="1595386" cy="987620"/>
          </a:xfrm>
          <a:prstGeom prst="rect">
            <a:avLst/>
          </a:prstGeom>
          <a:noFill/>
          <a:ln w="9525">
            <a:noFill/>
            <a:miter lim="800000"/>
            <a:headEnd/>
            <a:tailEnd/>
          </a:ln>
          <a:effectLst>
            <a:outerShdw blurRad="152400" dist="38100" dir="2700000" sx="101000" sy="101000" algn="tl" rotWithShape="0">
              <a:prstClr val="black">
                <a:alpha val="40000"/>
              </a:prstClr>
            </a:outerShdw>
          </a:effectLst>
        </p:spPr>
      </p:pic>
      <p:pic>
        <p:nvPicPr>
          <p:cNvPr id="30" name="Picture 29"/>
          <p:cNvPicPr>
            <a:picLocks noChangeAspect="1"/>
          </p:cNvPicPr>
          <p:nvPr/>
        </p:nvPicPr>
        <p:blipFill rotWithShape="1">
          <a:blip r:embed="rId8"/>
          <a:srcRect l="19546" t="33333" r="59956" b="54167"/>
          <a:stretch/>
        </p:blipFill>
        <p:spPr>
          <a:xfrm>
            <a:off x="4634381" y="5562216"/>
            <a:ext cx="2223619" cy="762384"/>
          </a:xfrm>
          <a:prstGeom prst="rect">
            <a:avLst/>
          </a:prstGeom>
          <a:noFill/>
          <a:ln w="9525">
            <a:noFill/>
            <a:miter lim="800000"/>
            <a:headEnd/>
            <a:tailEnd/>
          </a:ln>
          <a:effectLst>
            <a:outerShdw blurRad="152400" dist="38100" dir="2700000" sx="101000" sy="101000" algn="tl" rotWithShape="0">
              <a:prstClr val="black">
                <a:alpha val="40000"/>
              </a:prstClr>
            </a:outerShdw>
          </a:effectLst>
        </p:spPr>
      </p:pic>
      <p:pic>
        <p:nvPicPr>
          <p:cNvPr id="31" name="Picture 30"/>
          <p:cNvPicPr>
            <a:picLocks noChangeAspect="1"/>
          </p:cNvPicPr>
          <p:nvPr/>
        </p:nvPicPr>
        <p:blipFill rotWithShape="1">
          <a:blip r:embed="rId9"/>
          <a:srcRect l="17789" t="31250" r="55857" b="41667"/>
          <a:stretch/>
        </p:blipFill>
        <p:spPr>
          <a:xfrm>
            <a:off x="6948854" y="5351814"/>
            <a:ext cx="1890346" cy="1092200"/>
          </a:xfrm>
          <a:prstGeom prst="rect">
            <a:avLst/>
          </a:prstGeom>
          <a:noFill/>
          <a:ln w="9525">
            <a:noFill/>
            <a:miter lim="800000"/>
            <a:headEnd/>
            <a:tailEnd/>
          </a:ln>
          <a:effectLst>
            <a:outerShdw blurRad="152400" dist="38100" dir="2700000" sx="101000" sy="101000" algn="tl" rotWithShape="0">
              <a:prstClr val="black">
                <a:alpha val="40000"/>
              </a:prstClr>
            </a:outerShdw>
          </a:effectLst>
        </p:spPr>
      </p:pic>
      <p:pic>
        <p:nvPicPr>
          <p:cNvPr id="34" name="Picture 33"/>
          <p:cNvPicPr>
            <a:picLocks noChangeAspect="1"/>
          </p:cNvPicPr>
          <p:nvPr/>
        </p:nvPicPr>
        <p:blipFill rotWithShape="1">
          <a:blip r:embed="rId10"/>
          <a:srcRect l="16801" t="31565" r="72840" b="45833"/>
          <a:stretch/>
        </p:blipFill>
        <p:spPr>
          <a:xfrm>
            <a:off x="835818" y="5368230"/>
            <a:ext cx="941317" cy="1154723"/>
          </a:xfrm>
          <a:prstGeom prst="rect">
            <a:avLst/>
          </a:prstGeom>
          <a:noFill/>
          <a:ln w="9525">
            <a:noFill/>
            <a:miter lim="800000"/>
            <a:headEnd/>
            <a:tailEnd/>
          </a:ln>
          <a:effectLst>
            <a:outerShdw blurRad="152400" dist="38100" dir="2700000" sx="101000" sy="101000" algn="tl" rotWithShape="0">
              <a:prstClr val="black">
                <a:alpha val="40000"/>
              </a:prstClr>
            </a:outerShdw>
          </a:effectLst>
        </p:spPr>
      </p:pic>
      <p:cxnSp>
        <p:nvCxnSpPr>
          <p:cNvPr id="36" name="Straight Arrow Connector 35"/>
          <p:cNvCxnSpPr/>
          <p:nvPr/>
        </p:nvCxnSpPr>
        <p:spPr>
          <a:xfrm flipH="1">
            <a:off x="1548535" y="5351814"/>
            <a:ext cx="759618" cy="642966"/>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91736661"/>
      </p:ext>
    </p:extLst>
  </p:cSld>
  <p:clrMapOvr>
    <a:masterClrMapping/>
  </p:clrMapOvr>
  <p:transition advClick="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76200" y="22244"/>
            <a:ext cx="7696200" cy="663556"/>
          </a:xfrm>
        </p:spPr>
        <p:txBody>
          <a:bodyPr>
            <a:normAutofit/>
          </a:bodyPr>
          <a:lstStyle/>
          <a:p>
            <a:r>
              <a:rPr lang="en-GB" sz="2800" b="1" dirty="0" smtClean="0"/>
              <a:t>Database 2016 – Task 4 - </a:t>
            </a:r>
            <a:r>
              <a:rPr lang="en-GB" sz="2800" dirty="0" smtClean="0"/>
              <a:t>Producing Mailing Labels</a:t>
            </a:r>
            <a:endParaRPr lang="en-GB" sz="2800" b="1" dirty="0" smtClean="0"/>
          </a:p>
        </p:txBody>
      </p:sp>
      <p:sp>
        <p:nvSpPr>
          <p:cNvPr id="2" name="Rectangle 1"/>
          <p:cNvSpPr/>
          <p:nvPr/>
        </p:nvSpPr>
        <p:spPr>
          <a:xfrm>
            <a:off x="304800" y="2133600"/>
            <a:ext cx="5105400" cy="4524315"/>
          </a:xfrm>
          <a:prstGeom prst="rect">
            <a:avLst/>
          </a:prstGeom>
        </p:spPr>
        <p:txBody>
          <a:bodyPr wrap="square">
            <a:spAutoFit/>
          </a:bodyPr>
          <a:lstStyle/>
          <a:p>
            <a:pPr marL="285750" indent="-285750">
              <a:buClr>
                <a:srgbClr val="00B050"/>
              </a:buClr>
              <a:buFont typeface="Wingdings 3" pitchFamily="18" charset="2"/>
              <a:buChar char=""/>
            </a:pPr>
            <a:r>
              <a:rPr lang="en-US" b="1" dirty="0" smtClean="0"/>
              <a:t>Step 9 </a:t>
            </a:r>
            <a:r>
              <a:rPr lang="en-US" dirty="0" smtClean="0"/>
              <a:t>– Next move the information down to make way for the Label title. Then add a title to the label saying </a:t>
            </a:r>
            <a:r>
              <a:rPr lang="en-US" b="1" dirty="0" smtClean="0"/>
              <a:t>Warning</a:t>
            </a:r>
            <a:r>
              <a:rPr lang="en-US" dirty="0" smtClean="0"/>
              <a:t> and </a:t>
            </a:r>
            <a:r>
              <a:rPr lang="en-US" b="1" dirty="0" smtClean="0"/>
              <a:t>Check charge voltage before delivery</a:t>
            </a:r>
            <a:r>
              <a:rPr lang="en-US" dirty="0"/>
              <a:t> </a:t>
            </a:r>
            <a:r>
              <a:rPr lang="en-US" dirty="0" smtClean="0"/>
              <a:t>(use </a:t>
            </a:r>
            <a:r>
              <a:rPr lang="en-US" dirty="0" smtClean="0">
                <a:solidFill>
                  <a:srgbClr val="FF0000"/>
                </a:solidFill>
              </a:rPr>
              <a:t>Shift</a:t>
            </a:r>
            <a:r>
              <a:rPr lang="en-US" dirty="0" smtClean="0"/>
              <a:t> and </a:t>
            </a:r>
            <a:r>
              <a:rPr lang="en-US" dirty="0" smtClean="0">
                <a:solidFill>
                  <a:srgbClr val="FF0000"/>
                </a:solidFill>
              </a:rPr>
              <a:t>Enter</a:t>
            </a:r>
            <a:r>
              <a:rPr lang="en-US" dirty="0" smtClean="0"/>
              <a:t> to force the text on the next line).</a:t>
            </a:r>
          </a:p>
          <a:p>
            <a:pPr marL="285750" indent="-285750">
              <a:buClr>
                <a:srgbClr val="00B050"/>
              </a:buClr>
              <a:buFont typeface="Wingdings 3" pitchFamily="18" charset="2"/>
              <a:buChar char=""/>
            </a:pPr>
            <a:r>
              <a:rPr lang="en-US" b="1" dirty="0" smtClean="0">
                <a:latin typeface="Arial" panose="020B0604020202020204" pitchFamily="34" charset="0"/>
                <a:cs typeface="Arial" panose="020B0604020202020204" pitchFamily="34" charset="0"/>
              </a:rPr>
              <a:t>Step 10 </a:t>
            </a:r>
            <a:r>
              <a:rPr lang="en-US" dirty="0" smtClean="0">
                <a:latin typeface="Arial" panose="020B0604020202020204" pitchFamily="34" charset="0"/>
                <a:cs typeface="Arial" panose="020B0604020202020204" pitchFamily="34" charset="0"/>
              </a:rPr>
              <a:t>– Then highlight this and change the text size.</a:t>
            </a:r>
          </a:p>
          <a:p>
            <a:pPr marL="285750" indent="-285750">
              <a:buClr>
                <a:srgbClr val="00B050"/>
              </a:buClr>
              <a:buFont typeface="Wingdings 3" pitchFamily="18" charset="2"/>
              <a:buChar char=""/>
            </a:pPr>
            <a:r>
              <a:rPr lang="en-US" b="1" dirty="0" smtClean="0">
                <a:latin typeface="Arial" panose="020B0604020202020204" pitchFamily="34" charset="0"/>
                <a:cs typeface="Arial" panose="020B0604020202020204" pitchFamily="34" charset="0"/>
              </a:rPr>
              <a:t>Step 11 </a:t>
            </a:r>
            <a:r>
              <a:rPr lang="en-US" dirty="0" smtClean="0">
                <a:latin typeface="Arial" panose="020B0604020202020204" pitchFamily="34" charset="0"/>
                <a:cs typeface="Arial" panose="020B0604020202020204" pitchFamily="34" charset="0"/>
              </a:rPr>
              <a:t>– Extend the size of the main label and add another </a:t>
            </a:r>
            <a:r>
              <a:rPr lang="en-US" dirty="0">
                <a:latin typeface="Arial" panose="020B0604020202020204" pitchFamily="34" charset="0"/>
                <a:cs typeface="Arial" panose="020B0604020202020204" pitchFamily="34" charset="0"/>
              </a:rPr>
              <a:t>text label for </a:t>
            </a:r>
            <a:r>
              <a:rPr lang="en-US" dirty="0" smtClean="0">
                <a:latin typeface="Arial" panose="020B0604020202020204" pitchFamily="34" charset="0"/>
                <a:cs typeface="Arial" panose="020B0604020202020204" pitchFamily="34" charset="0"/>
              </a:rPr>
              <a:t>your </a:t>
            </a:r>
            <a:r>
              <a:rPr lang="en-US" dirty="0" smtClean="0">
                <a:solidFill>
                  <a:srgbClr val="00B050"/>
                </a:solidFill>
                <a:latin typeface="Arial" panose="020B0604020202020204" pitchFamily="34" charset="0"/>
                <a:cs typeface="Arial" panose="020B0604020202020204" pitchFamily="34" charset="0"/>
              </a:rPr>
              <a:t>Name</a:t>
            </a:r>
            <a:r>
              <a:rPr lang="en-US" dirty="0">
                <a:solidFill>
                  <a:srgbClr val="00B050"/>
                </a:solidFill>
                <a:latin typeface="Arial" panose="020B0604020202020204" pitchFamily="34" charset="0"/>
                <a:cs typeface="Arial" panose="020B0604020202020204" pitchFamily="34" charset="0"/>
              </a:rPr>
              <a:t>, Centre number and </a:t>
            </a:r>
            <a:r>
              <a:rPr lang="en-US" dirty="0" smtClean="0">
                <a:solidFill>
                  <a:srgbClr val="00B050"/>
                </a:solidFill>
                <a:latin typeface="Arial" panose="020B0604020202020204" pitchFamily="34" charset="0"/>
                <a:cs typeface="Arial" panose="020B0604020202020204" pitchFamily="34" charset="0"/>
              </a:rPr>
              <a:t>Candidate number</a:t>
            </a:r>
            <a:r>
              <a:rPr lang="en-US" dirty="0" smtClean="0">
                <a:latin typeface="Arial" panose="020B0604020202020204" pitchFamily="34" charset="0"/>
                <a:cs typeface="Arial" panose="020B0604020202020204" pitchFamily="34" charset="0"/>
              </a:rPr>
              <a:t>.</a:t>
            </a:r>
          </a:p>
          <a:p>
            <a:pPr marL="285750" indent="-285750">
              <a:buClr>
                <a:srgbClr val="00B050"/>
              </a:buClr>
              <a:buFont typeface="Wingdings 3" pitchFamily="18" charset="2"/>
              <a:buChar char=""/>
            </a:pPr>
            <a:r>
              <a:rPr lang="en-US" b="1" dirty="0" smtClean="0">
                <a:latin typeface="Arial" panose="020B0604020202020204" pitchFamily="34" charset="0"/>
                <a:cs typeface="Arial" panose="020B0604020202020204" pitchFamily="34" charset="0"/>
              </a:rPr>
              <a:t>Step 12 </a:t>
            </a:r>
            <a:r>
              <a:rPr lang="en-US" dirty="0" smtClean="0">
                <a:latin typeface="Arial" panose="020B0604020202020204" pitchFamily="34" charset="0"/>
                <a:cs typeface="Arial" panose="020B0604020202020204" pitchFamily="34" charset="0"/>
              </a:rPr>
              <a:t>– Finally adjust the gaps </a:t>
            </a:r>
            <a:br>
              <a:rPr lang="en-US" dirty="0" smtClean="0">
                <a:latin typeface="Arial" panose="020B0604020202020204" pitchFamily="34" charset="0"/>
                <a:cs typeface="Arial" panose="020B0604020202020204" pitchFamily="34" charset="0"/>
              </a:rPr>
            </a:br>
            <a:r>
              <a:rPr lang="en-US" dirty="0" smtClean="0">
                <a:latin typeface="Arial" panose="020B0604020202020204" pitchFamily="34" charset="0"/>
                <a:cs typeface="Arial" panose="020B0604020202020204" pitchFamily="34" charset="0"/>
              </a:rPr>
              <a:t>at the top and bottom of the </a:t>
            </a:r>
            <a:br>
              <a:rPr lang="en-US" dirty="0" smtClean="0">
                <a:latin typeface="Arial" panose="020B0604020202020204" pitchFamily="34" charset="0"/>
                <a:cs typeface="Arial" panose="020B0604020202020204" pitchFamily="34" charset="0"/>
              </a:rPr>
            </a:br>
            <a:r>
              <a:rPr lang="en-US" dirty="0" smtClean="0">
                <a:latin typeface="Arial" panose="020B0604020202020204" pitchFamily="34" charset="0"/>
                <a:cs typeface="Arial" panose="020B0604020202020204" pitchFamily="34" charset="0"/>
              </a:rPr>
              <a:t>label and keep print previewing </a:t>
            </a:r>
            <a:br>
              <a:rPr lang="en-US" dirty="0" smtClean="0">
                <a:latin typeface="Arial" panose="020B0604020202020204" pitchFamily="34" charset="0"/>
                <a:cs typeface="Arial" panose="020B0604020202020204" pitchFamily="34" charset="0"/>
              </a:rPr>
            </a:br>
            <a:r>
              <a:rPr lang="en-US" dirty="0" smtClean="0">
                <a:latin typeface="Arial" panose="020B0604020202020204" pitchFamily="34" charset="0"/>
                <a:cs typeface="Arial" panose="020B0604020202020204" pitchFamily="34" charset="0"/>
              </a:rPr>
              <a:t>it until there is enough gap </a:t>
            </a:r>
            <a:br>
              <a:rPr lang="en-US" dirty="0" smtClean="0">
                <a:latin typeface="Arial" panose="020B0604020202020204" pitchFamily="34" charset="0"/>
                <a:cs typeface="Arial" panose="020B0604020202020204" pitchFamily="34" charset="0"/>
              </a:rPr>
            </a:br>
            <a:r>
              <a:rPr lang="en-US" dirty="0" smtClean="0">
                <a:latin typeface="Arial" panose="020B0604020202020204" pitchFamily="34" charset="0"/>
                <a:cs typeface="Arial" panose="020B0604020202020204" pitchFamily="34" charset="0"/>
              </a:rPr>
              <a:t>between the 4 labels.</a:t>
            </a:r>
            <a:br>
              <a:rPr lang="en-US" dirty="0" smtClean="0">
                <a:latin typeface="Arial" panose="020B0604020202020204" pitchFamily="34" charset="0"/>
                <a:cs typeface="Arial" panose="020B0604020202020204" pitchFamily="34" charset="0"/>
              </a:rPr>
            </a:br>
            <a:r>
              <a:rPr lang="en-US" dirty="0" smtClean="0">
                <a:latin typeface="Arial" panose="020B0604020202020204" pitchFamily="34" charset="0"/>
                <a:cs typeface="Arial" panose="020B0604020202020204" pitchFamily="34" charset="0"/>
              </a:rPr>
              <a:t>Save and print the labels.</a:t>
            </a:r>
          </a:p>
        </p:txBody>
      </p:sp>
      <p:pic>
        <p:nvPicPr>
          <p:cNvPr id="3" name="Picture 2"/>
          <p:cNvPicPr>
            <a:picLocks noChangeAspect="1"/>
          </p:cNvPicPr>
          <p:nvPr/>
        </p:nvPicPr>
        <p:blipFill rotWithShape="1">
          <a:blip r:embed="rId3"/>
          <a:srcRect l="33016" t="50000" r="28916" b="38542"/>
          <a:stretch/>
        </p:blipFill>
        <p:spPr>
          <a:xfrm>
            <a:off x="304800" y="1143000"/>
            <a:ext cx="4953001" cy="838200"/>
          </a:xfrm>
          <a:prstGeom prst="rect">
            <a:avLst/>
          </a:prstGeom>
          <a:noFill/>
          <a:ln w="9525">
            <a:noFill/>
            <a:miter lim="800000"/>
            <a:headEnd/>
            <a:tailEnd/>
          </a:ln>
          <a:effectLst>
            <a:outerShdw blurRad="152400" dist="38100" dir="2700000" sx="101000" sy="101000" algn="tl" rotWithShape="0">
              <a:prstClr val="black">
                <a:alpha val="40000"/>
              </a:prstClr>
            </a:outerShdw>
          </a:effectLst>
        </p:spPr>
      </p:pic>
      <p:pic>
        <p:nvPicPr>
          <p:cNvPr id="5" name="Picture 4"/>
          <p:cNvPicPr>
            <a:picLocks noChangeAspect="1"/>
          </p:cNvPicPr>
          <p:nvPr/>
        </p:nvPicPr>
        <p:blipFill rotWithShape="1">
          <a:blip r:embed="rId4"/>
          <a:srcRect l="17900" t="30016" r="56441" b="42708"/>
          <a:stretch/>
        </p:blipFill>
        <p:spPr>
          <a:xfrm>
            <a:off x="5563577" y="1219201"/>
            <a:ext cx="3199423" cy="1912126"/>
          </a:xfrm>
          <a:prstGeom prst="rect">
            <a:avLst/>
          </a:prstGeom>
          <a:noFill/>
          <a:ln w="9525">
            <a:noFill/>
            <a:miter lim="800000"/>
            <a:headEnd/>
            <a:tailEnd/>
          </a:ln>
          <a:effectLst>
            <a:outerShdw blurRad="152400" dist="38100" dir="2700000" sx="101000" sy="101000" algn="tl" rotWithShape="0">
              <a:prstClr val="black">
                <a:alpha val="40000"/>
              </a:prstClr>
            </a:outerShdw>
          </a:effectLst>
        </p:spPr>
      </p:pic>
      <p:cxnSp>
        <p:nvCxnSpPr>
          <p:cNvPr id="19" name="Straight Arrow Connector 18"/>
          <p:cNvCxnSpPr/>
          <p:nvPr/>
        </p:nvCxnSpPr>
        <p:spPr>
          <a:xfrm flipV="1">
            <a:off x="5105400" y="1562100"/>
            <a:ext cx="685800" cy="876300"/>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rotWithShape="1">
          <a:blip r:embed="rId5"/>
          <a:srcRect l="17789" t="31250" r="56443" b="42709"/>
          <a:stretch/>
        </p:blipFill>
        <p:spPr>
          <a:xfrm>
            <a:off x="5562600" y="3224113"/>
            <a:ext cx="3176954" cy="1805087"/>
          </a:xfrm>
          <a:prstGeom prst="rect">
            <a:avLst/>
          </a:prstGeom>
          <a:noFill/>
          <a:ln w="9525">
            <a:noFill/>
            <a:miter lim="800000"/>
            <a:headEnd/>
            <a:tailEnd/>
          </a:ln>
          <a:effectLst>
            <a:outerShdw blurRad="152400" dist="38100" dir="2700000" sx="101000" sy="101000" algn="tl" rotWithShape="0">
              <a:prstClr val="black">
                <a:alpha val="40000"/>
              </a:prstClr>
            </a:outerShdw>
          </a:effectLst>
        </p:spPr>
      </p:pic>
      <p:pic>
        <p:nvPicPr>
          <p:cNvPr id="10" name="Picture 9"/>
          <p:cNvPicPr>
            <a:picLocks noChangeAspect="1"/>
          </p:cNvPicPr>
          <p:nvPr/>
        </p:nvPicPr>
        <p:blipFill rotWithShape="1">
          <a:blip r:embed="rId6"/>
          <a:srcRect l="17789" t="31250" r="56442" b="40625"/>
          <a:stretch/>
        </p:blipFill>
        <p:spPr>
          <a:xfrm>
            <a:off x="4038600" y="5150427"/>
            <a:ext cx="2286000" cy="1402773"/>
          </a:xfrm>
          <a:prstGeom prst="rect">
            <a:avLst/>
          </a:prstGeom>
          <a:noFill/>
          <a:ln w="9525">
            <a:noFill/>
            <a:miter lim="800000"/>
            <a:headEnd/>
            <a:tailEnd/>
          </a:ln>
          <a:effectLst>
            <a:outerShdw blurRad="152400" dist="38100" dir="2700000" sx="101000" sy="101000" algn="tl" rotWithShape="0">
              <a:prstClr val="black">
                <a:alpha val="40000"/>
              </a:prstClr>
            </a:outerShdw>
          </a:effectLst>
        </p:spPr>
      </p:pic>
      <p:pic>
        <p:nvPicPr>
          <p:cNvPr id="11" name="Picture 10"/>
          <p:cNvPicPr>
            <a:picLocks noChangeAspect="1"/>
          </p:cNvPicPr>
          <p:nvPr/>
        </p:nvPicPr>
        <p:blipFill rotWithShape="1">
          <a:blip r:embed="rId7"/>
          <a:srcRect l="18960" t="29166" r="22474" b="13542"/>
          <a:stretch/>
        </p:blipFill>
        <p:spPr>
          <a:xfrm>
            <a:off x="6400800" y="5127913"/>
            <a:ext cx="2368061" cy="1425287"/>
          </a:xfrm>
          <a:prstGeom prst="rect">
            <a:avLst/>
          </a:prstGeom>
          <a:noFill/>
          <a:ln w="9525">
            <a:noFill/>
            <a:miter lim="800000"/>
            <a:headEnd/>
            <a:tailEnd/>
          </a:ln>
          <a:effectLst>
            <a:outerShdw blurRad="152400" dist="38100" dir="2700000" sx="101000" sy="101000" algn="tl" rotWithShape="0">
              <a:prstClr val="black">
                <a:alpha val="40000"/>
              </a:prstClr>
            </a:outerShdw>
          </a:effectLst>
        </p:spPr>
      </p:pic>
      <p:cxnSp>
        <p:nvCxnSpPr>
          <p:cNvPr id="24" name="Straight Arrow Connector 23"/>
          <p:cNvCxnSpPr/>
          <p:nvPr/>
        </p:nvCxnSpPr>
        <p:spPr>
          <a:xfrm flipV="1">
            <a:off x="5257801" y="3406968"/>
            <a:ext cx="533399" cy="208902"/>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a:off x="4914901" y="4612398"/>
            <a:ext cx="342900" cy="599657"/>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p:nvPr/>
        </p:nvCxnSpPr>
        <p:spPr>
          <a:xfrm>
            <a:off x="4914901" y="4584438"/>
            <a:ext cx="132862" cy="1902712"/>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p:nvPr/>
        </p:nvCxnSpPr>
        <p:spPr>
          <a:xfrm>
            <a:off x="4914901" y="4567770"/>
            <a:ext cx="1790699" cy="968024"/>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05184740"/>
      </p:ext>
    </p:extLst>
  </p:cSld>
  <p:clrMapOvr>
    <a:masterClrMapping/>
  </p:clrMapOvr>
  <p:transition advClick="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76200" y="22244"/>
            <a:ext cx="7382054" cy="663556"/>
          </a:xfrm>
        </p:spPr>
        <p:txBody>
          <a:bodyPr>
            <a:normAutofit/>
          </a:bodyPr>
          <a:lstStyle/>
          <a:p>
            <a:r>
              <a:rPr lang="en-GB" sz="2800" b="1" dirty="0" smtClean="0"/>
              <a:t>Database 2016 – Task 3 - </a:t>
            </a:r>
            <a:r>
              <a:rPr lang="en-GB" sz="2800" dirty="0" smtClean="0"/>
              <a:t>Paper 2 - </a:t>
            </a:r>
            <a:r>
              <a:rPr lang="en-GB" sz="2800" b="1" dirty="0" smtClean="0"/>
              <a:t>Exam Practice</a:t>
            </a:r>
          </a:p>
        </p:txBody>
      </p:sp>
      <p:pic>
        <p:nvPicPr>
          <p:cNvPr id="3" name="Picture 2"/>
          <p:cNvPicPr>
            <a:picLocks noChangeAspect="1" noChangeArrowheads="1"/>
          </p:cNvPicPr>
          <p:nvPr/>
        </p:nvPicPr>
        <p:blipFill>
          <a:blip r:embed="rId3"/>
          <a:srcRect l="29375" t="10000" r="26875" b="40000"/>
          <a:stretch>
            <a:fillRect/>
          </a:stretch>
        </p:blipFill>
        <p:spPr bwMode="auto">
          <a:xfrm>
            <a:off x="1600200" y="2133600"/>
            <a:ext cx="6248400" cy="4463143"/>
          </a:xfrm>
          <a:prstGeom prst="rect">
            <a:avLst/>
          </a:prstGeom>
          <a:noFill/>
          <a:ln w="9525">
            <a:noFill/>
            <a:miter lim="800000"/>
            <a:headEnd/>
            <a:tailEnd/>
          </a:ln>
          <a:effectLst>
            <a:outerShdw blurRad="152400" dist="38100" dir="2700000" sx="101000" sy="101000" algn="tl" rotWithShape="0">
              <a:prstClr val="black">
                <a:alpha val="40000"/>
              </a:prstClr>
            </a:outerShdw>
          </a:effectLst>
        </p:spPr>
      </p:pic>
      <p:sp>
        <p:nvSpPr>
          <p:cNvPr id="12" name="Rectangle 11"/>
          <p:cNvSpPr/>
          <p:nvPr/>
        </p:nvSpPr>
        <p:spPr>
          <a:xfrm>
            <a:off x="323528" y="1124744"/>
            <a:ext cx="8363272" cy="923330"/>
          </a:xfrm>
          <a:prstGeom prst="rect">
            <a:avLst/>
          </a:prstGeom>
        </p:spPr>
        <p:txBody>
          <a:bodyPr wrap="square">
            <a:spAutoFit/>
          </a:bodyPr>
          <a:lstStyle/>
          <a:p>
            <a:pPr marL="346075" indent="-346075">
              <a:buClr>
                <a:srgbClr val="00B050"/>
              </a:buClr>
              <a:buFont typeface="Wingdings 3" pitchFamily="18" charset="2"/>
              <a:buChar char=""/>
            </a:pPr>
            <a:r>
              <a:rPr lang="en-US" dirty="0" smtClean="0"/>
              <a:t>This Exam practice is based on the 2015 November Exam. This guide will show you the way the exam is phrased and how to follow the steps. Click on the image below to open the exam paper and move to page 7.</a:t>
            </a:r>
            <a:endParaRPr lang="en-GB" dirty="0">
              <a:latin typeface="Arial" panose="020B0604020202020204" pitchFamily="34" charset="0"/>
              <a:cs typeface="Arial" panose="020B0604020202020204" pitchFamily="34" charset="0"/>
            </a:endParaRPr>
          </a:p>
        </p:txBody>
      </p:sp>
    </p:spTree>
  </p:cSld>
  <p:clrMapOvr>
    <a:masterClrMapping/>
  </p:clrMapOvr>
  <p:transition advClick="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76200" y="22244"/>
            <a:ext cx="7382054" cy="663556"/>
          </a:xfrm>
        </p:spPr>
        <p:txBody>
          <a:bodyPr>
            <a:normAutofit/>
          </a:bodyPr>
          <a:lstStyle/>
          <a:p>
            <a:r>
              <a:rPr lang="en-GB" sz="2800" b="1" dirty="0" smtClean="0"/>
              <a:t>Database 2016 – Task 3 - </a:t>
            </a:r>
            <a:r>
              <a:rPr lang="en-GB" sz="2800" dirty="0" smtClean="0"/>
              <a:t>Paper 2 - </a:t>
            </a:r>
            <a:r>
              <a:rPr lang="en-GB" sz="2800" b="1" dirty="0" smtClean="0"/>
              <a:t>Exam Practice</a:t>
            </a:r>
          </a:p>
        </p:txBody>
      </p:sp>
      <p:sp>
        <p:nvSpPr>
          <p:cNvPr id="2" name="Rectangle 1"/>
          <p:cNvSpPr/>
          <p:nvPr/>
        </p:nvSpPr>
        <p:spPr>
          <a:xfrm>
            <a:off x="323528" y="1882914"/>
            <a:ext cx="5620072" cy="4401205"/>
          </a:xfrm>
          <a:prstGeom prst="rect">
            <a:avLst/>
          </a:prstGeom>
        </p:spPr>
        <p:txBody>
          <a:bodyPr wrap="square">
            <a:spAutoFit/>
          </a:bodyPr>
          <a:lstStyle/>
          <a:p>
            <a:pPr marL="346075" indent="-346075">
              <a:buClr>
                <a:srgbClr val="00B050"/>
              </a:buClr>
              <a:buFont typeface="Wingdings 3" pitchFamily="18" charset="2"/>
              <a:buChar char=""/>
            </a:pPr>
            <a:r>
              <a:rPr lang="en-US" sz="2800" b="1" dirty="0" smtClean="0"/>
              <a:t>Step 1 </a:t>
            </a:r>
            <a:r>
              <a:rPr lang="en-US" sz="2800" dirty="0" smtClean="0"/>
              <a:t>– Go Into Access and start a new Access Document. </a:t>
            </a:r>
          </a:p>
          <a:p>
            <a:pPr marL="346075" indent="-346075">
              <a:buClr>
                <a:srgbClr val="00B050"/>
              </a:buClr>
              <a:buFont typeface="Wingdings 3" pitchFamily="18" charset="2"/>
              <a:buChar char=""/>
            </a:pPr>
            <a:r>
              <a:rPr lang="en-US" sz="2800" b="1" dirty="0" smtClean="0"/>
              <a:t>Step 2 - </a:t>
            </a:r>
            <a:r>
              <a:rPr lang="en-US" sz="2800" dirty="0" smtClean="0"/>
              <a:t>Call it is S16Cars and save it into the same folder as the other files (the S16cars.csv file and this guide)</a:t>
            </a:r>
          </a:p>
          <a:p>
            <a:pPr marL="346075" indent="-346075">
              <a:buClr>
                <a:srgbClr val="00B050"/>
              </a:buClr>
              <a:buFont typeface="Wingdings 3" pitchFamily="18" charset="2"/>
              <a:buChar char=""/>
            </a:pPr>
            <a:r>
              <a:rPr lang="en-US" sz="2800" b="1" dirty="0" smtClean="0">
                <a:latin typeface="Arial" panose="020B0604020202020204" pitchFamily="34" charset="0"/>
                <a:cs typeface="Arial" panose="020B0604020202020204" pitchFamily="34" charset="0"/>
              </a:rPr>
              <a:t>Step 3</a:t>
            </a:r>
            <a:r>
              <a:rPr lang="en-US" sz="2800" dirty="0" smtClean="0">
                <a:latin typeface="Arial" panose="020B0604020202020204" pitchFamily="34" charset="0"/>
                <a:cs typeface="Arial" panose="020B0604020202020204" pitchFamily="34" charset="0"/>
              </a:rPr>
              <a:t> – Click on </a:t>
            </a:r>
            <a:r>
              <a:rPr lang="en-US" sz="2800" b="1" dirty="0" smtClean="0">
                <a:latin typeface="Arial" panose="020B0604020202020204" pitchFamily="34" charset="0"/>
                <a:cs typeface="Arial" panose="020B0604020202020204" pitchFamily="34" charset="0"/>
              </a:rPr>
              <a:t>Import</a:t>
            </a:r>
            <a:r>
              <a:rPr lang="en-US" sz="2800" dirty="0" smtClean="0">
                <a:latin typeface="Arial" panose="020B0604020202020204" pitchFamily="34" charset="0"/>
                <a:cs typeface="Arial" panose="020B0604020202020204" pitchFamily="34" charset="0"/>
              </a:rPr>
              <a:t> and Excel File. This should allow you to now go and find the file called S16Cars.CSV</a:t>
            </a:r>
            <a:endParaRPr lang="en-GB" sz="2800" dirty="0">
              <a:latin typeface="Arial" panose="020B0604020202020204" pitchFamily="34" charset="0"/>
              <a:cs typeface="Arial" panose="020B0604020202020204" pitchFamily="34" charset="0"/>
            </a:endParaRPr>
          </a:p>
        </p:txBody>
      </p:sp>
      <p:pic>
        <p:nvPicPr>
          <p:cNvPr id="2050" name="Picture 2"/>
          <p:cNvPicPr>
            <a:picLocks noChangeAspect="1" noChangeArrowheads="1"/>
          </p:cNvPicPr>
          <p:nvPr/>
        </p:nvPicPr>
        <p:blipFill>
          <a:blip r:embed="rId3"/>
          <a:srcRect l="29375" t="30000" r="38750" b="66000"/>
          <a:stretch>
            <a:fillRect/>
          </a:stretch>
        </p:blipFill>
        <p:spPr bwMode="auto">
          <a:xfrm>
            <a:off x="381000" y="1143000"/>
            <a:ext cx="8458200" cy="663388"/>
          </a:xfrm>
          <a:prstGeom prst="rect">
            <a:avLst/>
          </a:prstGeom>
          <a:noFill/>
          <a:ln w="9525">
            <a:noFill/>
            <a:miter lim="800000"/>
            <a:headEnd/>
            <a:tailEnd/>
          </a:ln>
          <a:effectLst>
            <a:outerShdw blurRad="152400" dist="38100" dir="2700000" sx="101000" sy="101000" algn="tl" rotWithShape="0">
              <a:prstClr val="black">
                <a:alpha val="40000"/>
              </a:prstClr>
            </a:outerShdw>
          </a:effectLst>
        </p:spPr>
      </p:pic>
      <p:pic>
        <p:nvPicPr>
          <p:cNvPr id="2051" name="Picture 3"/>
          <p:cNvPicPr>
            <a:picLocks noChangeAspect="1" noChangeArrowheads="1"/>
          </p:cNvPicPr>
          <p:nvPr/>
        </p:nvPicPr>
        <p:blipFill>
          <a:blip r:embed="rId4"/>
          <a:srcRect r="79375" b="86000"/>
          <a:stretch>
            <a:fillRect/>
          </a:stretch>
        </p:blipFill>
        <p:spPr bwMode="auto">
          <a:xfrm>
            <a:off x="6324600" y="1905000"/>
            <a:ext cx="2514600" cy="1066800"/>
          </a:xfrm>
          <a:prstGeom prst="rect">
            <a:avLst/>
          </a:prstGeom>
          <a:noFill/>
          <a:ln w="9525">
            <a:noFill/>
            <a:miter lim="800000"/>
            <a:headEnd/>
            <a:tailEnd/>
          </a:ln>
          <a:effectLst>
            <a:outerShdw blurRad="152400" dist="38100" dir="2700000" sx="101000" sy="101000" algn="tl" rotWithShape="0">
              <a:prstClr val="black">
                <a:alpha val="40000"/>
              </a:prstClr>
            </a:outerShdw>
          </a:effectLst>
        </p:spPr>
      </p:pic>
      <p:cxnSp>
        <p:nvCxnSpPr>
          <p:cNvPr id="6" name="Straight Arrow Connector 5"/>
          <p:cNvCxnSpPr/>
          <p:nvPr/>
        </p:nvCxnSpPr>
        <p:spPr>
          <a:xfrm flipV="1">
            <a:off x="5410200" y="2133600"/>
            <a:ext cx="990600" cy="76200"/>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2052" name="Picture 4"/>
          <p:cNvPicPr>
            <a:picLocks noChangeAspect="1" noChangeArrowheads="1"/>
          </p:cNvPicPr>
          <p:nvPr/>
        </p:nvPicPr>
        <p:blipFill>
          <a:blip r:embed="rId5"/>
          <a:srcRect l="77500" t="52000" r="625" b="26000"/>
          <a:stretch>
            <a:fillRect/>
          </a:stretch>
        </p:blipFill>
        <p:spPr bwMode="auto">
          <a:xfrm>
            <a:off x="6324600" y="3124200"/>
            <a:ext cx="2514600" cy="1580606"/>
          </a:xfrm>
          <a:prstGeom prst="rect">
            <a:avLst/>
          </a:prstGeom>
          <a:noFill/>
          <a:ln w="9525">
            <a:noFill/>
            <a:miter lim="800000"/>
            <a:headEnd/>
            <a:tailEnd/>
          </a:ln>
          <a:effectLst>
            <a:outerShdw blurRad="152400" dist="38100" dir="2700000" sx="101000" sy="101000" algn="tl" rotWithShape="0">
              <a:prstClr val="black">
                <a:alpha val="40000"/>
              </a:prstClr>
            </a:outerShdw>
          </a:effectLst>
        </p:spPr>
      </p:pic>
      <p:cxnSp>
        <p:nvCxnSpPr>
          <p:cNvPr id="10" name="Straight Arrow Connector 9"/>
          <p:cNvCxnSpPr/>
          <p:nvPr/>
        </p:nvCxnSpPr>
        <p:spPr>
          <a:xfrm>
            <a:off x="5410200" y="2209800"/>
            <a:ext cx="1143000" cy="304800"/>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5791200" y="3733800"/>
            <a:ext cx="609600" cy="152400"/>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5791200" y="3733800"/>
            <a:ext cx="2819400" cy="228600"/>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2053" name="Picture 5"/>
          <p:cNvPicPr>
            <a:picLocks noChangeAspect="1" noChangeArrowheads="1"/>
          </p:cNvPicPr>
          <p:nvPr/>
        </p:nvPicPr>
        <p:blipFill>
          <a:blip r:embed="rId6"/>
          <a:srcRect r="75000" b="69000"/>
          <a:stretch>
            <a:fillRect/>
          </a:stretch>
        </p:blipFill>
        <p:spPr bwMode="auto">
          <a:xfrm>
            <a:off x="6324600" y="4800600"/>
            <a:ext cx="2514599" cy="1752600"/>
          </a:xfrm>
          <a:prstGeom prst="rect">
            <a:avLst/>
          </a:prstGeom>
          <a:noFill/>
          <a:ln w="9525">
            <a:noFill/>
            <a:miter lim="800000"/>
            <a:headEnd/>
            <a:tailEnd/>
          </a:ln>
          <a:effectLst>
            <a:outerShdw blurRad="152400" dist="38100" dir="2700000" sx="101000" sy="101000" algn="tl" rotWithShape="0">
              <a:prstClr val="black">
                <a:alpha val="40000"/>
              </a:prstClr>
            </a:outerShdw>
          </a:effectLst>
        </p:spPr>
      </p:pic>
    </p:spTree>
  </p:cSld>
  <p:clrMapOvr>
    <a:masterClrMapping/>
  </p:clrMapOvr>
  <p:transition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76200" y="22244"/>
            <a:ext cx="7382054" cy="663556"/>
          </a:xfrm>
        </p:spPr>
        <p:txBody>
          <a:bodyPr>
            <a:normAutofit/>
          </a:bodyPr>
          <a:lstStyle/>
          <a:p>
            <a:r>
              <a:rPr lang="en-GB" sz="2800" b="1" dirty="0" smtClean="0"/>
              <a:t>Database 2016 – Task 3 - </a:t>
            </a:r>
            <a:r>
              <a:rPr lang="en-GB" sz="2800" dirty="0" smtClean="0"/>
              <a:t>Paper 2 - </a:t>
            </a:r>
            <a:r>
              <a:rPr lang="en-GB" sz="2800" b="1" dirty="0" smtClean="0"/>
              <a:t>Exam Practice</a:t>
            </a:r>
          </a:p>
        </p:txBody>
      </p:sp>
      <p:sp>
        <p:nvSpPr>
          <p:cNvPr id="2" name="Rectangle 1"/>
          <p:cNvSpPr/>
          <p:nvPr/>
        </p:nvSpPr>
        <p:spPr>
          <a:xfrm>
            <a:off x="323528" y="1882914"/>
            <a:ext cx="5620072" cy="4401205"/>
          </a:xfrm>
          <a:prstGeom prst="rect">
            <a:avLst/>
          </a:prstGeom>
        </p:spPr>
        <p:txBody>
          <a:bodyPr wrap="square">
            <a:spAutoFit/>
          </a:bodyPr>
          <a:lstStyle/>
          <a:p>
            <a:pPr marL="346075" indent="-346075">
              <a:buClr>
                <a:srgbClr val="00B050"/>
              </a:buClr>
              <a:buFont typeface="Wingdings 3" pitchFamily="18" charset="2"/>
              <a:buChar char=""/>
            </a:pPr>
            <a:r>
              <a:rPr lang="en-US" sz="2800" b="1" dirty="0" smtClean="0"/>
              <a:t>Step 1 </a:t>
            </a:r>
            <a:r>
              <a:rPr lang="en-US" sz="2800" dirty="0" smtClean="0"/>
              <a:t>– Go Into Access and start a new Access Document. </a:t>
            </a:r>
          </a:p>
          <a:p>
            <a:pPr marL="346075" indent="-346075">
              <a:buClr>
                <a:srgbClr val="00B050"/>
              </a:buClr>
              <a:buFont typeface="Wingdings 3" pitchFamily="18" charset="2"/>
              <a:buChar char=""/>
            </a:pPr>
            <a:r>
              <a:rPr lang="en-US" sz="2800" b="1" dirty="0" smtClean="0"/>
              <a:t>Step 2 - </a:t>
            </a:r>
            <a:r>
              <a:rPr lang="en-US" sz="2800" dirty="0" smtClean="0"/>
              <a:t>Call it is S16Cars and save it into the same folder as the other files (the S16cars.csv file and this guide)</a:t>
            </a:r>
          </a:p>
          <a:p>
            <a:pPr marL="346075" indent="-346075">
              <a:buClr>
                <a:srgbClr val="00B050"/>
              </a:buClr>
              <a:buFont typeface="Wingdings 3" pitchFamily="18" charset="2"/>
              <a:buChar char=""/>
            </a:pPr>
            <a:r>
              <a:rPr lang="en-US" sz="2800" b="1" dirty="0" smtClean="0">
                <a:latin typeface="Arial" panose="020B0604020202020204" pitchFamily="34" charset="0"/>
                <a:cs typeface="Arial" panose="020B0604020202020204" pitchFamily="34" charset="0"/>
              </a:rPr>
              <a:t>Step 3</a:t>
            </a:r>
            <a:r>
              <a:rPr lang="en-US" sz="2800" dirty="0" smtClean="0">
                <a:latin typeface="Arial" panose="020B0604020202020204" pitchFamily="34" charset="0"/>
                <a:cs typeface="Arial" panose="020B0604020202020204" pitchFamily="34" charset="0"/>
              </a:rPr>
              <a:t> – Click on </a:t>
            </a:r>
            <a:r>
              <a:rPr lang="en-US" sz="2800" b="1" dirty="0" smtClean="0">
                <a:latin typeface="Arial" panose="020B0604020202020204" pitchFamily="34" charset="0"/>
                <a:cs typeface="Arial" panose="020B0604020202020204" pitchFamily="34" charset="0"/>
              </a:rPr>
              <a:t>Import</a:t>
            </a:r>
            <a:r>
              <a:rPr lang="en-US" sz="2800" dirty="0" smtClean="0">
                <a:latin typeface="Arial" panose="020B0604020202020204" pitchFamily="34" charset="0"/>
                <a:cs typeface="Arial" panose="020B0604020202020204" pitchFamily="34" charset="0"/>
              </a:rPr>
              <a:t> and </a:t>
            </a:r>
            <a:r>
              <a:rPr lang="en-US" sz="2800" b="1" dirty="0" smtClean="0">
                <a:latin typeface="Arial" panose="020B0604020202020204" pitchFamily="34" charset="0"/>
                <a:cs typeface="Arial" panose="020B0604020202020204" pitchFamily="34" charset="0"/>
              </a:rPr>
              <a:t>Text File</a:t>
            </a:r>
            <a:r>
              <a:rPr lang="en-US" sz="2800" dirty="0" smtClean="0">
                <a:latin typeface="Arial" panose="020B0604020202020204" pitchFamily="34" charset="0"/>
                <a:cs typeface="Arial" panose="020B0604020202020204" pitchFamily="34" charset="0"/>
              </a:rPr>
              <a:t>. This should allow you to now go and find the file called S16Cars.CSV. Browse for it.</a:t>
            </a:r>
            <a:endParaRPr lang="en-GB" sz="2800" dirty="0">
              <a:latin typeface="Arial" panose="020B0604020202020204" pitchFamily="34" charset="0"/>
              <a:cs typeface="Arial" panose="020B0604020202020204" pitchFamily="34" charset="0"/>
            </a:endParaRPr>
          </a:p>
        </p:txBody>
      </p:sp>
      <p:pic>
        <p:nvPicPr>
          <p:cNvPr id="2050" name="Picture 2"/>
          <p:cNvPicPr>
            <a:picLocks noChangeAspect="1" noChangeArrowheads="1"/>
          </p:cNvPicPr>
          <p:nvPr/>
        </p:nvPicPr>
        <p:blipFill>
          <a:blip r:embed="rId3"/>
          <a:srcRect l="29375" t="30000" r="38750" b="66000"/>
          <a:stretch>
            <a:fillRect/>
          </a:stretch>
        </p:blipFill>
        <p:spPr bwMode="auto">
          <a:xfrm>
            <a:off x="381000" y="1143000"/>
            <a:ext cx="8458200" cy="663388"/>
          </a:xfrm>
          <a:prstGeom prst="rect">
            <a:avLst/>
          </a:prstGeom>
          <a:noFill/>
          <a:ln w="9525">
            <a:noFill/>
            <a:miter lim="800000"/>
            <a:headEnd/>
            <a:tailEnd/>
          </a:ln>
          <a:effectLst>
            <a:outerShdw blurRad="152400" dist="38100" dir="2700000" sx="101000" sy="101000" algn="tl" rotWithShape="0">
              <a:prstClr val="black">
                <a:alpha val="40000"/>
              </a:prstClr>
            </a:outerShdw>
          </a:effectLst>
        </p:spPr>
      </p:pic>
      <p:pic>
        <p:nvPicPr>
          <p:cNvPr id="2051" name="Picture 3"/>
          <p:cNvPicPr>
            <a:picLocks noChangeAspect="1" noChangeArrowheads="1"/>
          </p:cNvPicPr>
          <p:nvPr/>
        </p:nvPicPr>
        <p:blipFill>
          <a:blip r:embed="rId4"/>
          <a:srcRect r="79375" b="86000"/>
          <a:stretch>
            <a:fillRect/>
          </a:stretch>
        </p:blipFill>
        <p:spPr bwMode="auto">
          <a:xfrm>
            <a:off x="6324600" y="1905000"/>
            <a:ext cx="2514600" cy="1066800"/>
          </a:xfrm>
          <a:prstGeom prst="rect">
            <a:avLst/>
          </a:prstGeom>
          <a:noFill/>
          <a:ln w="9525">
            <a:noFill/>
            <a:miter lim="800000"/>
            <a:headEnd/>
            <a:tailEnd/>
          </a:ln>
          <a:effectLst>
            <a:outerShdw blurRad="152400" dist="38100" dir="2700000" sx="101000" sy="101000" algn="tl" rotWithShape="0">
              <a:prstClr val="black">
                <a:alpha val="40000"/>
              </a:prstClr>
            </a:outerShdw>
          </a:effectLst>
        </p:spPr>
      </p:pic>
      <p:cxnSp>
        <p:nvCxnSpPr>
          <p:cNvPr id="6" name="Straight Arrow Connector 5"/>
          <p:cNvCxnSpPr/>
          <p:nvPr/>
        </p:nvCxnSpPr>
        <p:spPr>
          <a:xfrm flipV="1">
            <a:off x="5410200" y="2133600"/>
            <a:ext cx="990600" cy="76200"/>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2052" name="Picture 4"/>
          <p:cNvPicPr>
            <a:picLocks noChangeAspect="1" noChangeArrowheads="1"/>
          </p:cNvPicPr>
          <p:nvPr/>
        </p:nvPicPr>
        <p:blipFill>
          <a:blip r:embed="rId5"/>
          <a:srcRect l="77500" t="52000" r="625" b="26000"/>
          <a:stretch>
            <a:fillRect/>
          </a:stretch>
        </p:blipFill>
        <p:spPr bwMode="auto">
          <a:xfrm>
            <a:off x="6324600" y="3124200"/>
            <a:ext cx="2514600" cy="1580606"/>
          </a:xfrm>
          <a:prstGeom prst="rect">
            <a:avLst/>
          </a:prstGeom>
          <a:noFill/>
          <a:ln w="9525">
            <a:noFill/>
            <a:miter lim="800000"/>
            <a:headEnd/>
            <a:tailEnd/>
          </a:ln>
          <a:effectLst>
            <a:outerShdw blurRad="152400" dist="38100" dir="2700000" sx="101000" sy="101000" algn="tl" rotWithShape="0">
              <a:prstClr val="black">
                <a:alpha val="40000"/>
              </a:prstClr>
            </a:outerShdw>
          </a:effectLst>
        </p:spPr>
      </p:pic>
      <p:cxnSp>
        <p:nvCxnSpPr>
          <p:cNvPr id="10" name="Straight Arrow Connector 9"/>
          <p:cNvCxnSpPr/>
          <p:nvPr/>
        </p:nvCxnSpPr>
        <p:spPr>
          <a:xfrm>
            <a:off x="5410200" y="2209800"/>
            <a:ext cx="1143000" cy="304800"/>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5791200" y="3733800"/>
            <a:ext cx="609600" cy="152400"/>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5791200" y="3733800"/>
            <a:ext cx="2819400" cy="228600"/>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3" name="Picture 2"/>
          <p:cNvPicPr>
            <a:picLocks noChangeAspect="1" noChangeArrowheads="1"/>
          </p:cNvPicPr>
          <p:nvPr/>
        </p:nvPicPr>
        <p:blipFill>
          <a:blip r:embed="rId6"/>
          <a:srcRect l="8125" t="3000" r="67500" b="69000"/>
          <a:stretch>
            <a:fillRect/>
          </a:stretch>
        </p:blipFill>
        <p:spPr bwMode="auto">
          <a:xfrm>
            <a:off x="6324600" y="4800600"/>
            <a:ext cx="2514600" cy="1752600"/>
          </a:xfrm>
          <a:prstGeom prst="rect">
            <a:avLst/>
          </a:prstGeom>
          <a:noFill/>
          <a:ln w="9525">
            <a:noFill/>
            <a:miter lim="800000"/>
            <a:headEnd/>
            <a:tailEnd/>
          </a:ln>
          <a:effectLst>
            <a:outerShdw blurRad="152400" dist="38100" dir="2700000" sx="101000" sy="101000" algn="tl" rotWithShape="0">
              <a:prstClr val="black">
                <a:alpha val="40000"/>
              </a:prstClr>
            </a:outerShdw>
          </a:effectLst>
        </p:spPr>
      </p:pic>
      <p:cxnSp>
        <p:nvCxnSpPr>
          <p:cNvPr id="14" name="Straight Arrow Connector 13"/>
          <p:cNvCxnSpPr/>
          <p:nvPr/>
        </p:nvCxnSpPr>
        <p:spPr>
          <a:xfrm flipV="1">
            <a:off x="5791200" y="5105400"/>
            <a:ext cx="1371600" cy="228600"/>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3075" name="Picture 3"/>
          <p:cNvPicPr>
            <a:picLocks noChangeAspect="1" noChangeArrowheads="1"/>
          </p:cNvPicPr>
          <p:nvPr/>
        </p:nvPicPr>
        <p:blipFill>
          <a:blip r:embed="rId7"/>
          <a:srcRect l="35000" t="32000" r="57500" b="65000"/>
          <a:stretch>
            <a:fillRect/>
          </a:stretch>
        </p:blipFill>
        <p:spPr bwMode="auto">
          <a:xfrm>
            <a:off x="5410200" y="5867400"/>
            <a:ext cx="2743200" cy="685800"/>
          </a:xfrm>
          <a:prstGeom prst="rect">
            <a:avLst/>
          </a:prstGeom>
          <a:noFill/>
          <a:ln w="9525">
            <a:noFill/>
            <a:miter lim="800000"/>
            <a:headEnd/>
            <a:tailEnd/>
          </a:ln>
          <a:effectLst>
            <a:outerShdw blurRad="152400" dist="38100" dir="2700000" sx="101000" sy="101000" algn="tl" rotWithShape="0">
              <a:prstClr val="black">
                <a:alpha val="40000"/>
              </a:prstClr>
            </a:outerShdw>
          </a:effectLst>
        </p:spPr>
      </p:pic>
      <p:cxnSp>
        <p:nvCxnSpPr>
          <p:cNvPr id="19" name="Straight Arrow Connector 18"/>
          <p:cNvCxnSpPr/>
          <p:nvPr/>
        </p:nvCxnSpPr>
        <p:spPr>
          <a:xfrm>
            <a:off x="5257800" y="5943600"/>
            <a:ext cx="914400" cy="228600"/>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transition advClick="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76200" y="22244"/>
            <a:ext cx="7382054" cy="663556"/>
          </a:xfrm>
        </p:spPr>
        <p:txBody>
          <a:bodyPr>
            <a:normAutofit/>
          </a:bodyPr>
          <a:lstStyle/>
          <a:p>
            <a:r>
              <a:rPr lang="en-GB" sz="2800" b="1" dirty="0" smtClean="0"/>
              <a:t>Database 2016 – Task 3 - </a:t>
            </a:r>
            <a:r>
              <a:rPr lang="en-GB" sz="2800" dirty="0" smtClean="0"/>
              <a:t>Paper 2 - </a:t>
            </a:r>
            <a:r>
              <a:rPr lang="en-GB" sz="2800" b="1" dirty="0" smtClean="0"/>
              <a:t>Exam Practice</a:t>
            </a:r>
          </a:p>
        </p:txBody>
      </p:sp>
      <p:sp>
        <p:nvSpPr>
          <p:cNvPr id="2" name="Rectangle 1"/>
          <p:cNvSpPr/>
          <p:nvPr/>
        </p:nvSpPr>
        <p:spPr>
          <a:xfrm>
            <a:off x="323528" y="1143000"/>
            <a:ext cx="5620072" cy="5262979"/>
          </a:xfrm>
          <a:prstGeom prst="rect">
            <a:avLst/>
          </a:prstGeom>
        </p:spPr>
        <p:txBody>
          <a:bodyPr wrap="square">
            <a:spAutoFit/>
          </a:bodyPr>
          <a:lstStyle/>
          <a:p>
            <a:pPr marL="346075" indent="-346075">
              <a:buClr>
                <a:srgbClr val="00B050"/>
              </a:buClr>
              <a:buFont typeface="Wingdings 3" pitchFamily="18" charset="2"/>
              <a:buChar char=""/>
            </a:pPr>
            <a:r>
              <a:rPr lang="en-US" sz="2400" b="1" dirty="0" smtClean="0"/>
              <a:t>Step 4 </a:t>
            </a:r>
            <a:r>
              <a:rPr lang="en-US" sz="2400" dirty="0" smtClean="0"/>
              <a:t>– To do the second part of task 23, we click on next until we get to this screen. By ticking on the box that says “First Row Contains Field Names” all the headings will appear.</a:t>
            </a:r>
          </a:p>
          <a:p>
            <a:pPr marL="346075" indent="-346075">
              <a:buClr>
                <a:srgbClr val="00B050"/>
              </a:buClr>
              <a:buFont typeface="Wingdings 3" pitchFamily="18" charset="2"/>
              <a:buChar char=""/>
            </a:pPr>
            <a:endParaRPr lang="en-US" sz="2400" dirty="0" smtClean="0"/>
          </a:p>
          <a:p>
            <a:pPr marL="346075" indent="-346075">
              <a:buClr>
                <a:srgbClr val="00B050"/>
              </a:buClr>
              <a:buFont typeface="Wingdings 3" pitchFamily="18" charset="2"/>
              <a:buChar char=""/>
            </a:pPr>
            <a:endParaRPr lang="en-US" sz="2400" dirty="0" smtClean="0">
              <a:latin typeface="Arial" panose="020B0604020202020204" pitchFamily="34" charset="0"/>
              <a:cs typeface="Arial" panose="020B0604020202020204" pitchFamily="34" charset="0"/>
            </a:endParaRPr>
          </a:p>
          <a:p>
            <a:pPr marL="346075" indent="-346075">
              <a:buClr>
                <a:srgbClr val="00B050"/>
              </a:buClr>
              <a:buFont typeface="Wingdings 3" pitchFamily="18" charset="2"/>
              <a:buChar char=""/>
            </a:pPr>
            <a:r>
              <a:rPr lang="en-US" sz="2400" b="1" dirty="0" smtClean="0">
                <a:latin typeface="Arial" panose="020B0604020202020204" pitchFamily="34" charset="0"/>
                <a:cs typeface="Arial" panose="020B0604020202020204" pitchFamily="34" charset="0"/>
              </a:rPr>
              <a:t>Step 5</a:t>
            </a:r>
            <a:r>
              <a:rPr lang="en-US" sz="2400" dirty="0" smtClean="0">
                <a:latin typeface="Arial" panose="020B0604020202020204" pitchFamily="34" charset="0"/>
                <a:cs typeface="Arial" panose="020B0604020202020204" pitchFamily="34" charset="0"/>
              </a:rPr>
              <a:t> – We need to set the </a:t>
            </a:r>
            <a:r>
              <a:rPr lang="en-US" sz="2400" b="1" i="1" dirty="0" smtClean="0">
                <a:latin typeface="Arial" panose="020B0604020202020204" pitchFamily="34" charset="0"/>
                <a:cs typeface="Arial" panose="020B0604020202020204" pitchFamily="34" charset="0"/>
              </a:rPr>
              <a:t>Vin</a:t>
            </a:r>
            <a:r>
              <a:rPr lang="en-US" sz="2400" b="1" dirty="0" smtClean="0">
                <a:latin typeface="Arial" panose="020B0604020202020204" pitchFamily="34" charset="0"/>
                <a:cs typeface="Arial" panose="020B0604020202020204" pitchFamily="34" charset="0"/>
              </a:rPr>
              <a:t> </a:t>
            </a:r>
            <a:r>
              <a:rPr lang="en-US" sz="2400" dirty="0" smtClean="0">
                <a:latin typeface="Arial" panose="020B0604020202020204" pitchFamily="34" charset="0"/>
                <a:cs typeface="Arial" panose="020B0604020202020204" pitchFamily="34" charset="0"/>
              </a:rPr>
              <a:t>as a primary field and we can do this by clicking next and at the Primary Key selection field, choose Vin instead of ID (otherwise you end up with an ID column) Click on next and so on until you arrive at the Database.</a:t>
            </a:r>
            <a:endParaRPr lang="en-GB" sz="2400" dirty="0">
              <a:latin typeface="Arial" panose="020B0604020202020204" pitchFamily="34" charset="0"/>
              <a:cs typeface="Arial" panose="020B0604020202020204" pitchFamily="34" charset="0"/>
            </a:endParaRPr>
          </a:p>
        </p:txBody>
      </p:sp>
      <p:pic>
        <p:nvPicPr>
          <p:cNvPr id="4098" name="Picture 2"/>
          <p:cNvPicPr>
            <a:picLocks noChangeAspect="1" noChangeArrowheads="1"/>
          </p:cNvPicPr>
          <p:nvPr/>
        </p:nvPicPr>
        <p:blipFill>
          <a:blip r:embed="rId3"/>
          <a:srcRect r="55041" b="50000"/>
          <a:stretch>
            <a:fillRect/>
          </a:stretch>
        </p:blipFill>
        <p:spPr bwMode="auto">
          <a:xfrm>
            <a:off x="6172200" y="2814484"/>
            <a:ext cx="2577073" cy="2032761"/>
          </a:xfrm>
          <a:prstGeom prst="rect">
            <a:avLst/>
          </a:prstGeom>
          <a:noFill/>
          <a:ln w="9525">
            <a:noFill/>
            <a:miter lim="800000"/>
            <a:headEnd/>
            <a:tailEnd/>
          </a:ln>
          <a:effectLst>
            <a:outerShdw blurRad="152400" dist="38100" dir="2700000" sx="101000" sy="101000" algn="tl" rotWithShape="0">
              <a:prstClr val="black">
                <a:alpha val="40000"/>
              </a:prstClr>
            </a:outerShdw>
          </a:effectLst>
        </p:spPr>
      </p:pic>
      <p:pic>
        <p:nvPicPr>
          <p:cNvPr id="4099" name="Picture 3"/>
          <p:cNvPicPr>
            <a:picLocks noChangeAspect="1" noChangeArrowheads="1"/>
          </p:cNvPicPr>
          <p:nvPr/>
        </p:nvPicPr>
        <p:blipFill>
          <a:blip r:embed="rId4"/>
          <a:srcRect l="31250" t="27000" r="26875" b="37000"/>
          <a:stretch>
            <a:fillRect/>
          </a:stretch>
        </p:blipFill>
        <p:spPr bwMode="auto">
          <a:xfrm>
            <a:off x="6096000" y="1193042"/>
            <a:ext cx="2743200" cy="1473958"/>
          </a:xfrm>
          <a:prstGeom prst="rect">
            <a:avLst/>
          </a:prstGeom>
          <a:noFill/>
          <a:ln w="9525">
            <a:noFill/>
            <a:miter lim="800000"/>
            <a:headEnd/>
            <a:tailEnd/>
          </a:ln>
          <a:effectLst>
            <a:outerShdw blurRad="152400" dist="38100" dir="2700000" sx="101000" sy="101000" algn="tl" rotWithShape="0">
              <a:prstClr val="black">
                <a:alpha val="40000"/>
              </a:prstClr>
            </a:outerShdw>
          </a:effectLst>
        </p:spPr>
      </p:pic>
      <p:cxnSp>
        <p:nvCxnSpPr>
          <p:cNvPr id="6" name="Straight Arrow Connector 5"/>
          <p:cNvCxnSpPr/>
          <p:nvPr/>
        </p:nvCxnSpPr>
        <p:spPr>
          <a:xfrm rot="16200000" flipH="1">
            <a:off x="5219700" y="2628900"/>
            <a:ext cx="1828800" cy="838200"/>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4100" name="Picture 4"/>
          <p:cNvPicPr>
            <a:picLocks noChangeAspect="1" noChangeArrowheads="1"/>
          </p:cNvPicPr>
          <p:nvPr/>
        </p:nvPicPr>
        <p:blipFill>
          <a:blip r:embed="rId5"/>
          <a:srcRect l="20000" t="8000" r="41250" b="70000"/>
          <a:stretch>
            <a:fillRect/>
          </a:stretch>
        </p:blipFill>
        <p:spPr bwMode="auto">
          <a:xfrm>
            <a:off x="6172200" y="5024284"/>
            <a:ext cx="2590800" cy="919316"/>
          </a:xfrm>
          <a:prstGeom prst="rect">
            <a:avLst/>
          </a:prstGeom>
          <a:noFill/>
          <a:ln w="9525">
            <a:noFill/>
            <a:miter lim="800000"/>
            <a:headEnd/>
            <a:tailEnd/>
          </a:ln>
          <a:effectLst>
            <a:outerShdw blurRad="152400" dist="38100" dir="2700000" sx="101000" sy="101000" algn="tl" rotWithShape="0">
              <a:prstClr val="black">
                <a:alpha val="40000"/>
              </a:prstClr>
            </a:outerShdw>
          </a:effectLst>
        </p:spPr>
      </p:pic>
      <p:pic>
        <p:nvPicPr>
          <p:cNvPr id="4101" name="Picture 5"/>
          <p:cNvPicPr>
            <a:picLocks noChangeAspect="1" noChangeArrowheads="1"/>
          </p:cNvPicPr>
          <p:nvPr/>
        </p:nvPicPr>
        <p:blipFill>
          <a:blip r:embed="rId6"/>
          <a:srcRect l="31250" t="63000" r="53125" b="33000"/>
          <a:stretch>
            <a:fillRect/>
          </a:stretch>
        </p:blipFill>
        <p:spPr bwMode="auto">
          <a:xfrm>
            <a:off x="609600" y="3070086"/>
            <a:ext cx="3810000" cy="609600"/>
          </a:xfrm>
          <a:prstGeom prst="rect">
            <a:avLst/>
          </a:prstGeom>
          <a:noFill/>
          <a:ln w="9525">
            <a:noFill/>
            <a:miter lim="800000"/>
            <a:headEnd/>
            <a:tailEnd/>
          </a:ln>
          <a:effectLst>
            <a:outerShdw blurRad="152400" dist="38100" dir="2700000" sx="101000" sy="101000" algn="tl" rotWithShape="0">
              <a:prstClr val="black">
                <a:alpha val="40000"/>
              </a:prstClr>
            </a:outerShdw>
          </a:effectLst>
        </p:spPr>
      </p:pic>
      <p:cxnSp>
        <p:nvCxnSpPr>
          <p:cNvPr id="20" name="Straight Arrow Connector 19"/>
          <p:cNvCxnSpPr/>
          <p:nvPr/>
        </p:nvCxnSpPr>
        <p:spPr>
          <a:xfrm flipV="1">
            <a:off x="5715000" y="1905000"/>
            <a:ext cx="609600" cy="228600"/>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a:off x="5791200" y="4953000"/>
            <a:ext cx="1295400" cy="685800"/>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transition advClick="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76200" y="22244"/>
            <a:ext cx="7382054" cy="663556"/>
          </a:xfrm>
        </p:spPr>
        <p:txBody>
          <a:bodyPr>
            <a:normAutofit/>
          </a:bodyPr>
          <a:lstStyle/>
          <a:p>
            <a:r>
              <a:rPr lang="en-GB" sz="2800" b="1" dirty="0" smtClean="0"/>
              <a:t>Database 2016 – Task 3 - </a:t>
            </a:r>
            <a:r>
              <a:rPr lang="en-GB" sz="2800" dirty="0" smtClean="0"/>
              <a:t>Paper 2 - </a:t>
            </a:r>
            <a:r>
              <a:rPr lang="en-GB" sz="2800" b="1" dirty="0" smtClean="0"/>
              <a:t>Exam Practice</a:t>
            </a:r>
          </a:p>
        </p:txBody>
      </p:sp>
      <p:sp>
        <p:nvSpPr>
          <p:cNvPr id="2" name="Rectangle 1"/>
          <p:cNvSpPr/>
          <p:nvPr/>
        </p:nvSpPr>
        <p:spPr>
          <a:xfrm>
            <a:off x="323528" y="1143000"/>
            <a:ext cx="5620072" cy="5632311"/>
          </a:xfrm>
          <a:prstGeom prst="rect">
            <a:avLst/>
          </a:prstGeom>
        </p:spPr>
        <p:txBody>
          <a:bodyPr wrap="square">
            <a:spAutoFit/>
          </a:bodyPr>
          <a:lstStyle/>
          <a:p>
            <a:pPr marL="346075" indent="-346075">
              <a:buClr>
                <a:srgbClr val="00B050"/>
              </a:buClr>
              <a:buFont typeface="Wingdings 3" pitchFamily="18" charset="2"/>
              <a:buChar char=""/>
            </a:pPr>
            <a:r>
              <a:rPr lang="en-US" sz="2400" b="1" dirty="0" smtClean="0"/>
              <a:t>Step 6 </a:t>
            </a:r>
            <a:r>
              <a:rPr lang="en-US" sz="2400" dirty="0" smtClean="0"/>
              <a:t>– It should now be like this. We need to now set the field things to meet the criteria. Click on </a:t>
            </a:r>
            <a:r>
              <a:rPr lang="en-US" sz="2400" b="1" dirty="0" smtClean="0"/>
              <a:t>View</a:t>
            </a:r>
            <a:r>
              <a:rPr lang="en-US" sz="2400" dirty="0" smtClean="0"/>
              <a:t> and then click on </a:t>
            </a:r>
            <a:r>
              <a:rPr lang="en-US" sz="2400" b="1" dirty="0" smtClean="0"/>
              <a:t>Design View.</a:t>
            </a:r>
            <a:r>
              <a:rPr lang="en-US" sz="2400" dirty="0" smtClean="0"/>
              <a:t> We need to change the </a:t>
            </a:r>
            <a:r>
              <a:rPr lang="en-US" sz="2400" b="1" dirty="0" smtClean="0"/>
              <a:t>Data Types </a:t>
            </a:r>
            <a:r>
              <a:rPr lang="en-US" sz="2400" dirty="0" smtClean="0"/>
              <a:t>from what it is to what we need.</a:t>
            </a:r>
          </a:p>
          <a:p>
            <a:pPr marL="346075" indent="-346075">
              <a:buClr>
                <a:srgbClr val="00B050"/>
              </a:buClr>
              <a:buFont typeface="Wingdings 3" pitchFamily="18" charset="2"/>
              <a:buChar char=""/>
            </a:pPr>
            <a:endParaRPr lang="en-US" sz="2400" dirty="0" smtClean="0"/>
          </a:p>
          <a:p>
            <a:pPr marL="346075" indent="-346075">
              <a:buClr>
                <a:srgbClr val="00B050"/>
              </a:buClr>
              <a:buFont typeface="Wingdings 3" pitchFamily="18" charset="2"/>
              <a:buChar char=""/>
            </a:pPr>
            <a:endParaRPr lang="en-US" sz="2400" dirty="0" smtClean="0"/>
          </a:p>
          <a:p>
            <a:pPr marL="346075" indent="-346075">
              <a:buClr>
                <a:srgbClr val="00B050"/>
              </a:buClr>
              <a:buFont typeface="Wingdings 3" pitchFamily="18" charset="2"/>
              <a:buChar char=""/>
            </a:pPr>
            <a:endParaRPr lang="en-US" sz="2400" dirty="0" smtClean="0"/>
          </a:p>
          <a:p>
            <a:pPr marL="346075" indent="-346075">
              <a:buClr>
                <a:srgbClr val="00B050"/>
              </a:buClr>
              <a:buFont typeface="Wingdings 3" pitchFamily="18" charset="2"/>
              <a:buChar char=""/>
            </a:pPr>
            <a:endParaRPr lang="en-US" sz="2400" dirty="0" smtClean="0"/>
          </a:p>
          <a:p>
            <a:pPr marL="346075" indent="-346075">
              <a:buClr>
                <a:srgbClr val="00B050"/>
              </a:buClr>
              <a:buFont typeface="Wingdings 3" pitchFamily="18" charset="2"/>
              <a:buChar char=""/>
            </a:pPr>
            <a:r>
              <a:rPr lang="en-US" sz="2400" b="1" dirty="0" smtClean="0">
                <a:latin typeface="Arial" panose="020B0604020202020204" pitchFamily="34" charset="0"/>
                <a:cs typeface="Arial" panose="020B0604020202020204" pitchFamily="34" charset="0"/>
              </a:rPr>
              <a:t>Step 7 –</a:t>
            </a:r>
            <a:r>
              <a:rPr lang="en-US" sz="2400" dirty="0" smtClean="0">
                <a:latin typeface="Arial" panose="020B0604020202020204" pitchFamily="34" charset="0"/>
                <a:cs typeface="Arial" panose="020B0604020202020204" pitchFamily="34" charset="0"/>
              </a:rPr>
              <a:t> Next we need to start the same process with the S16DISTRIBUTORS.CSV file and at the step 5 stage put </a:t>
            </a:r>
            <a:r>
              <a:rPr lang="en-US" sz="2400" dirty="0" err="1" smtClean="0">
                <a:latin typeface="Arial" panose="020B0604020202020204" pitchFamily="34" charset="0"/>
                <a:cs typeface="Arial" panose="020B0604020202020204" pitchFamily="34" charset="0"/>
              </a:rPr>
              <a:t>Distributor_code</a:t>
            </a:r>
            <a:r>
              <a:rPr lang="en-US" sz="2400" dirty="0" smtClean="0">
                <a:latin typeface="Arial" panose="020B0604020202020204" pitchFamily="34" charset="0"/>
                <a:cs typeface="Arial" panose="020B0604020202020204" pitchFamily="34" charset="0"/>
              </a:rPr>
              <a:t> field as the primary key.</a:t>
            </a:r>
            <a:endParaRPr lang="en-GB" sz="2400" dirty="0">
              <a:latin typeface="Arial" panose="020B0604020202020204" pitchFamily="34" charset="0"/>
              <a:cs typeface="Arial" panose="020B0604020202020204" pitchFamily="34" charset="0"/>
            </a:endParaRPr>
          </a:p>
        </p:txBody>
      </p:sp>
      <p:pic>
        <p:nvPicPr>
          <p:cNvPr id="5122" name="Picture 2"/>
          <p:cNvPicPr>
            <a:picLocks noChangeAspect="1" noChangeArrowheads="1"/>
          </p:cNvPicPr>
          <p:nvPr/>
        </p:nvPicPr>
        <p:blipFill>
          <a:blip r:embed="rId3"/>
          <a:srcRect r="47956" b="63000"/>
          <a:stretch>
            <a:fillRect/>
          </a:stretch>
        </p:blipFill>
        <p:spPr bwMode="auto">
          <a:xfrm>
            <a:off x="6019800" y="1143000"/>
            <a:ext cx="2819400" cy="1252760"/>
          </a:xfrm>
          <a:prstGeom prst="rect">
            <a:avLst/>
          </a:prstGeom>
          <a:noFill/>
          <a:ln w="9525">
            <a:noFill/>
            <a:miter lim="800000"/>
            <a:headEnd/>
            <a:tailEnd/>
          </a:ln>
          <a:effectLst>
            <a:outerShdw blurRad="152400" dist="38100" dir="2700000" sx="101000" sy="101000" algn="tl" rotWithShape="0">
              <a:prstClr val="black">
                <a:alpha val="40000"/>
              </a:prstClr>
            </a:outerShdw>
          </a:effectLst>
        </p:spPr>
      </p:pic>
      <p:pic>
        <p:nvPicPr>
          <p:cNvPr id="5124" name="Picture 4"/>
          <p:cNvPicPr>
            <a:picLocks noChangeAspect="1" noChangeArrowheads="1"/>
          </p:cNvPicPr>
          <p:nvPr/>
        </p:nvPicPr>
        <p:blipFill>
          <a:blip r:embed="rId4"/>
          <a:srcRect l="16250" t="17000" r="64375" b="57000"/>
          <a:stretch>
            <a:fillRect/>
          </a:stretch>
        </p:blipFill>
        <p:spPr bwMode="auto">
          <a:xfrm>
            <a:off x="6875586" y="2514600"/>
            <a:ext cx="1998784" cy="1676400"/>
          </a:xfrm>
          <a:prstGeom prst="rect">
            <a:avLst/>
          </a:prstGeom>
          <a:noFill/>
          <a:ln w="9525">
            <a:noFill/>
            <a:miter lim="800000"/>
            <a:headEnd/>
            <a:tailEnd/>
          </a:ln>
          <a:effectLst>
            <a:outerShdw blurRad="152400" dist="38100" dir="2700000" sx="101000" sy="101000" algn="tl" rotWithShape="0">
              <a:prstClr val="black">
                <a:alpha val="40000"/>
              </a:prstClr>
            </a:outerShdw>
          </a:effectLst>
        </p:spPr>
      </p:pic>
      <p:pic>
        <p:nvPicPr>
          <p:cNvPr id="5125" name="Picture 5"/>
          <p:cNvPicPr>
            <a:picLocks noChangeAspect="1" noChangeArrowheads="1"/>
          </p:cNvPicPr>
          <p:nvPr/>
        </p:nvPicPr>
        <p:blipFill>
          <a:blip r:embed="rId5"/>
          <a:srcRect l="16250" t="17000" r="64375" b="40000"/>
          <a:stretch>
            <a:fillRect/>
          </a:stretch>
        </p:blipFill>
        <p:spPr bwMode="auto">
          <a:xfrm>
            <a:off x="6096000" y="3131574"/>
            <a:ext cx="1752600" cy="2431026"/>
          </a:xfrm>
          <a:prstGeom prst="rect">
            <a:avLst/>
          </a:prstGeom>
          <a:noFill/>
          <a:ln w="9525">
            <a:noFill/>
            <a:miter lim="800000"/>
            <a:headEnd/>
            <a:tailEnd/>
          </a:ln>
          <a:effectLst>
            <a:outerShdw blurRad="152400" dist="38100" dir="2700000" sx="101000" sy="101000" algn="tl" rotWithShape="0">
              <a:prstClr val="black">
                <a:alpha val="40000"/>
              </a:prstClr>
            </a:outerShdw>
          </a:effectLst>
        </p:spPr>
      </p:pic>
      <p:cxnSp>
        <p:nvCxnSpPr>
          <p:cNvPr id="25" name="Straight Arrow Connector 24"/>
          <p:cNvCxnSpPr/>
          <p:nvPr/>
        </p:nvCxnSpPr>
        <p:spPr>
          <a:xfrm>
            <a:off x="5791200" y="2902974"/>
            <a:ext cx="2209800" cy="457200"/>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rot="16200000" flipH="1">
            <a:off x="5219700" y="3474475"/>
            <a:ext cx="2438400" cy="1295400"/>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5126" name="Picture 6"/>
          <p:cNvPicPr>
            <a:picLocks noChangeAspect="1" noChangeArrowheads="1"/>
          </p:cNvPicPr>
          <p:nvPr/>
        </p:nvPicPr>
        <p:blipFill>
          <a:blip r:embed="rId6"/>
          <a:srcRect l="8750" t="70526" r="5000" b="12632"/>
          <a:stretch>
            <a:fillRect/>
          </a:stretch>
        </p:blipFill>
        <p:spPr bwMode="auto">
          <a:xfrm>
            <a:off x="609600" y="3505200"/>
            <a:ext cx="5257800" cy="1219200"/>
          </a:xfrm>
          <a:prstGeom prst="rect">
            <a:avLst/>
          </a:prstGeom>
          <a:noFill/>
          <a:ln w="9525">
            <a:noFill/>
            <a:miter lim="800000"/>
            <a:headEnd/>
            <a:tailEnd/>
          </a:ln>
          <a:effectLst>
            <a:outerShdw blurRad="152400" dist="38100" dir="2700000" sx="101000" sy="101000" algn="tl" rotWithShape="0">
              <a:prstClr val="black">
                <a:alpha val="40000"/>
              </a:prstClr>
            </a:outerShdw>
          </a:effectLst>
        </p:spPr>
      </p:pic>
      <p:pic>
        <p:nvPicPr>
          <p:cNvPr id="5128" name="Picture 8"/>
          <p:cNvPicPr>
            <a:picLocks noChangeAspect="1" noChangeArrowheads="1"/>
          </p:cNvPicPr>
          <p:nvPr/>
        </p:nvPicPr>
        <p:blipFill>
          <a:blip r:embed="rId7"/>
          <a:srcRect l="33125" t="21000" r="41250" b="67000"/>
          <a:stretch>
            <a:fillRect/>
          </a:stretch>
        </p:blipFill>
        <p:spPr bwMode="auto">
          <a:xfrm>
            <a:off x="6597650" y="5897137"/>
            <a:ext cx="2241550" cy="656063"/>
          </a:xfrm>
          <a:prstGeom prst="rect">
            <a:avLst/>
          </a:prstGeom>
          <a:noFill/>
          <a:ln w="9525">
            <a:noFill/>
            <a:miter lim="800000"/>
            <a:headEnd/>
            <a:tailEnd/>
          </a:ln>
          <a:effectLst>
            <a:outerShdw blurRad="152400" dist="38100" dir="2700000" sx="101000" sy="101000" algn="tl" rotWithShape="0">
              <a:prstClr val="black">
                <a:alpha val="40000"/>
              </a:prstClr>
            </a:outerShdw>
          </a:effectLst>
        </p:spPr>
      </p:pic>
      <p:pic>
        <p:nvPicPr>
          <p:cNvPr id="5127" name="Picture 7"/>
          <p:cNvPicPr>
            <a:picLocks noChangeAspect="1" noChangeArrowheads="1"/>
          </p:cNvPicPr>
          <p:nvPr/>
        </p:nvPicPr>
        <p:blipFill>
          <a:blip r:embed="rId8"/>
          <a:srcRect l="34375" t="34000" r="56875" b="62000"/>
          <a:stretch>
            <a:fillRect/>
          </a:stretch>
        </p:blipFill>
        <p:spPr bwMode="auto">
          <a:xfrm>
            <a:off x="5867400" y="5638800"/>
            <a:ext cx="1066800" cy="304800"/>
          </a:xfrm>
          <a:prstGeom prst="rect">
            <a:avLst/>
          </a:prstGeom>
          <a:noFill/>
          <a:ln w="9525">
            <a:noFill/>
            <a:miter lim="800000"/>
            <a:headEnd/>
            <a:tailEnd/>
          </a:ln>
          <a:effectLst>
            <a:outerShdw blurRad="152400" dist="38100" dir="2700000" sx="101000" sy="101000" algn="tl" rotWithShape="0">
              <a:prstClr val="black">
                <a:alpha val="40000"/>
              </a:prstClr>
            </a:outerShdw>
          </a:effectLst>
        </p:spPr>
      </p:pic>
      <p:cxnSp>
        <p:nvCxnSpPr>
          <p:cNvPr id="21" name="Straight Arrow Connector 20"/>
          <p:cNvCxnSpPr/>
          <p:nvPr/>
        </p:nvCxnSpPr>
        <p:spPr>
          <a:xfrm>
            <a:off x="5791200" y="5791200"/>
            <a:ext cx="762000" cy="1588"/>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flipV="1">
            <a:off x="5791200" y="6096000"/>
            <a:ext cx="838200" cy="1"/>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a:off x="5791200" y="6172200"/>
            <a:ext cx="1981200" cy="76199"/>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transition advClick="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srcRect l="12518" r="66984" b="77083"/>
          <a:stretch/>
        </p:blipFill>
        <p:spPr>
          <a:xfrm>
            <a:off x="6039513" y="1143170"/>
            <a:ext cx="2799687" cy="1759803"/>
          </a:xfrm>
          <a:prstGeom prst="rect">
            <a:avLst/>
          </a:prstGeom>
          <a:effectLst>
            <a:outerShdw blurRad="190500" dist="38100" dir="2700000" sx="102000" sy="102000" algn="tl" rotWithShape="0">
              <a:prstClr val="black">
                <a:alpha val="40000"/>
              </a:prstClr>
            </a:outerShdw>
          </a:effectLst>
        </p:spPr>
      </p:pic>
      <p:sp>
        <p:nvSpPr>
          <p:cNvPr id="3074" name="Title 1"/>
          <p:cNvSpPr>
            <a:spLocks noGrp="1"/>
          </p:cNvSpPr>
          <p:nvPr>
            <p:ph type="title"/>
          </p:nvPr>
        </p:nvSpPr>
        <p:spPr>
          <a:xfrm>
            <a:off x="76200" y="22244"/>
            <a:ext cx="7382054" cy="663556"/>
          </a:xfrm>
        </p:spPr>
        <p:txBody>
          <a:bodyPr>
            <a:normAutofit/>
          </a:bodyPr>
          <a:lstStyle/>
          <a:p>
            <a:r>
              <a:rPr lang="en-GB" sz="2800" b="1" dirty="0" smtClean="0"/>
              <a:t>Database 2016 – Task 3 – </a:t>
            </a:r>
            <a:r>
              <a:rPr lang="en-GB" sz="2800" dirty="0" smtClean="0"/>
              <a:t>Building a Relationship</a:t>
            </a:r>
            <a:endParaRPr lang="en-GB" sz="2800" b="1" dirty="0" smtClean="0"/>
          </a:p>
        </p:txBody>
      </p:sp>
      <p:sp>
        <p:nvSpPr>
          <p:cNvPr id="2" name="Rectangle 1"/>
          <p:cNvSpPr/>
          <p:nvPr/>
        </p:nvSpPr>
        <p:spPr>
          <a:xfrm>
            <a:off x="304800" y="2445603"/>
            <a:ext cx="5620072" cy="3785652"/>
          </a:xfrm>
          <a:prstGeom prst="rect">
            <a:avLst/>
          </a:prstGeom>
        </p:spPr>
        <p:txBody>
          <a:bodyPr wrap="square">
            <a:spAutoFit/>
          </a:bodyPr>
          <a:lstStyle/>
          <a:p>
            <a:pPr marL="346075" indent="-346075">
              <a:buClr>
                <a:srgbClr val="00B050"/>
              </a:buClr>
              <a:buFont typeface="Wingdings 3" pitchFamily="18" charset="2"/>
              <a:buChar char=""/>
            </a:pPr>
            <a:r>
              <a:rPr lang="en-US" sz="2000" b="1" dirty="0" smtClean="0"/>
              <a:t>Step 1 </a:t>
            </a:r>
            <a:r>
              <a:rPr lang="en-US" sz="2000" dirty="0" smtClean="0"/>
              <a:t>– It is necessary to join these 2 tables now in a Relationship. Make sure there are no tables open. Click on </a:t>
            </a:r>
            <a:r>
              <a:rPr lang="en-US" sz="2000" b="1" dirty="0" smtClean="0"/>
              <a:t>Database Tools</a:t>
            </a:r>
            <a:r>
              <a:rPr lang="en-US" sz="2000" dirty="0" smtClean="0"/>
              <a:t> and </a:t>
            </a:r>
            <a:r>
              <a:rPr lang="en-US" sz="2000" b="1" dirty="0" smtClean="0"/>
              <a:t>Relationships</a:t>
            </a:r>
            <a:r>
              <a:rPr lang="en-US" sz="2000" dirty="0" smtClean="0"/>
              <a:t>.</a:t>
            </a:r>
          </a:p>
          <a:p>
            <a:pPr marL="346075" indent="-346075">
              <a:buClr>
                <a:srgbClr val="00B050"/>
              </a:buClr>
              <a:buFont typeface="Wingdings 3" pitchFamily="18" charset="2"/>
              <a:buChar char=""/>
            </a:pPr>
            <a:r>
              <a:rPr lang="en-US" sz="2000" b="1" dirty="0" smtClean="0">
                <a:latin typeface="Arial" panose="020B0604020202020204" pitchFamily="34" charset="0"/>
                <a:cs typeface="Arial" panose="020B0604020202020204" pitchFamily="34" charset="0"/>
              </a:rPr>
              <a:t>Step 2</a:t>
            </a:r>
            <a:r>
              <a:rPr lang="en-US" sz="2000" dirty="0" smtClean="0">
                <a:latin typeface="Arial" panose="020B0604020202020204" pitchFamily="34" charset="0"/>
                <a:cs typeface="Arial" panose="020B0604020202020204" pitchFamily="34" charset="0"/>
              </a:rPr>
              <a:t> – Pick up the </a:t>
            </a:r>
            <a:r>
              <a:rPr lang="en-US" sz="2000" b="1" i="1" dirty="0" err="1" smtClean="0">
                <a:latin typeface="Arial" panose="020B0604020202020204" pitchFamily="34" charset="0"/>
                <a:cs typeface="Arial" panose="020B0604020202020204" pitchFamily="34" charset="0"/>
              </a:rPr>
              <a:t>Distributor_Code</a:t>
            </a:r>
            <a:r>
              <a:rPr lang="en-US" sz="2000" dirty="0" smtClean="0">
                <a:latin typeface="Arial" panose="020B0604020202020204" pitchFamily="34" charset="0"/>
                <a:cs typeface="Arial" panose="020B0604020202020204" pitchFamily="34" charset="0"/>
              </a:rPr>
              <a:t> from the S16Distributors Table and drop it on the </a:t>
            </a:r>
            <a:r>
              <a:rPr lang="en-US" sz="2000" b="1" i="1" dirty="0" smtClean="0">
                <a:latin typeface="Arial" panose="020B0604020202020204" pitchFamily="34" charset="0"/>
                <a:cs typeface="Arial" panose="020B0604020202020204" pitchFamily="34" charset="0"/>
              </a:rPr>
              <a:t>Distributor</a:t>
            </a:r>
            <a:r>
              <a:rPr lang="en-US" sz="2000" dirty="0" smtClean="0">
                <a:latin typeface="Arial" panose="020B0604020202020204" pitchFamily="34" charset="0"/>
                <a:cs typeface="Arial" panose="020B0604020202020204" pitchFamily="34" charset="0"/>
              </a:rPr>
              <a:t> field in the S16Cars Table.</a:t>
            </a:r>
          </a:p>
          <a:p>
            <a:pPr marL="346075" indent="-346075">
              <a:buClr>
                <a:srgbClr val="00B050"/>
              </a:buClr>
              <a:buFont typeface="Wingdings 3" pitchFamily="18" charset="2"/>
              <a:buChar char=""/>
            </a:pPr>
            <a:r>
              <a:rPr lang="en-US" sz="2000" b="1" dirty="0" smtClean="0">
                <a:latin typeface="Arial" panose="020B0604020202020204" pitchFamily="34" charset="0"/>
                <a:cs typeface="Arial" panose="020B0604020202020204" pitchFamily="34" charset="0"/>
              </a:rPr>
              <a:t>Step 3</a:t>
            </a:r>
            <a:r>
              <a:rPr lang="en-US" sz="2000" dirty="0" smtClean="0">
                <a:latin typeface="Arial" panose="020B0604020202020204" pitchFamily="34" charset="0"/>
                <a:cs typeface="Arial" panose="020B0604020202020204" pitchFamily="34" charset="0"/>
              </a:rPr>
              <a:t> – A box will pop up, click on </a:t>
            </a:r>
            <a:r>
              <a:rPr lang="en-US" sz="2000" b="1" dirty="0" smtClean="0">
                <a:latin typeface="Arial" panose="020B0604020202020204" pitchFamily="34" charset="0"/>
                <a:cs typeface="Arial" panose="020B0604020202020204" pitchFamily="34" charset="0"/>
              </a:rPr>
              <a:t>Enforce Referential Integrity</a:t>
            </a:r>
            <a:r>
              <a:rPr lang="en-US" sz="2000" dirty="0">
                <a:latin typeface="Arial" panose="020B0604020202020204" pitchFamily="34" charset="0"/>
                <a:cs typeface="Arial" panose="020B0604020202020204" pitchFamily="34" charset="0"/>
              </a:rPr>
              <a:t> </a:t>
            </a:r>
            <a:r>
              <a:rPr lang="en-US" sz="2000" dirty="0" smtClean="0">
                <a:latin typeface="Arial" panose="020B0604020202020204" pitchFamily="34" charset="0"/>
                <a:cs typeface="Arial" panose="020B0604020202020204" pitchFamily="34" charset="0"/>
              </a:rPr>
              <a:t>and click on </a:t>
            </a:r>
            <a:r>
              <a:rPr lang="en-US" sz="2000" b="1" dirty="0" smtClean="0">
                <a:latin typeface="Arial" panose="020B0604020202020204" pitchFamily="34" charset="0"/>
                <a:cs typeface="Arial" panose="020B0604020202020204" pitchFamily="34" charset="0"/>
              </a:rPr>
              <a:t>OK</a:t>
            </a:r>
            <a:r>
              <a:rPr lang="en-US" sz="2000" dirty="0" smtClean="0">
                <a:latin typeface="Arial" panose="020B0604020202020204" pitchFamily="34" charset="0"/>
                <a:cs typeface="Arial" panose="020B0604020202020204" pitchFamily="34" charset="0"/>
              </a:rPr>
              <a:t>.</a:t>
            </a:r>
          </a:p>
          <a:p>
            <a:pPr marL="346075" indent="-346075">
              <a:buClr>
                <a:srgbClr val="00B050"/>
              </a:buClr>
              <a:buFont typeface="Wingdings 3" pitchFamily="18" charset="2"/>
              <a:buChar char=""/>
            </a:pPr>
            <a:r>
              <a:rPr lang="en-US" sz="2000" b="1" dirty="0" smtClean="0">
                <a:latin typeface="Arial" panose="020B0604020202020204" pitchFamily="34" charset="0"/>
                <a:cs typeface="Arial" panose="020B0604020202020204" pitchFamily="34" charset="0"/>
              </a:rPr>
              <a:t>Step 4 - </a:t>
            </a:r>
            <a:r>
              <a:rPr lang="en-US" sz="2000" dirty="0" smtClean="0">
                <a:latin typeface="Arial" panose="020B0604020202020204" pitchFamily="34" charset="0"/>
                <a:cs typeface="Arial" panose="020B0604020202020204" pitchFamily="34" charset="0"/>
              </a:rPr>
              <a:t> You should now have a relationship formed, take a </a:t>
            </a:r>
            <a:r>
              <a:rPr lang="en-US" sz="2000" dirty="0" err="1" smtClean="0">
                <a:latin typeface="Arial" panose="020B0604020202020204" pitchFamily="34" charset="0"/>
                <a:cs typeface="Arial" panose="020B0604020202020204" pitchFamily="34" charset="0"/>
              </a:rPr>
              <a:t>printscreen</a:t>
            </a:r>
            <a:r>
              <a:rPr lang="en-US" sz="2000" dirty="0" smtClean="0">
                <a:latin typeface="Arial" panose="020B0604020202020204" pitchFamily="34" charset="0"/>
                <a:cs typeface="Arial" panose="020B0604020202020204" pitchFamily="34" charset="0"/>
              </a:rPr>
              <a:t>, paste it and describe it in your evidence file.</a:t>
            </a:r>
            <a:endParaRPr lang="en-GB" sz="2000" b="1" dirty="0">
              <a:latin typeface="Arial" panose="020B0604020202020204" pitchFamily="34" charset="0"/>
              <a:cs typeface="Arial" panose="020B0604020202020204" pitchFamily="34" charset="0"/>
            </a:endParaRPr>
          </a:p>
        </p:txBody>
      </p:sp>
      <p:cxnSp>
        <p:nvCxnSpPr>
          <p:cNvPr id="25" name="Straight Arrow Connector 24"/>
          <p:cNvCxnSpPr/>
          <p:nvPr/>
        </p:nvCxnSpPr>
        <p:spPr>
          <a:xfrm flipV="1">
            <a:off x="5791200" y="1524000"/>
            <a:ext cx="1828800" cy="1378974"/>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3" name="Picture 2"/>
          <p:cNvPicPr>
            <a:picLocks noChangeAspect="1"/>
          </p:cNvPicPr>
          <p:nvPr/>
        </p:nvPicPr>
        <p:blipFill rotWithShape="1">
          <a:blip r:embed="rId4"/>
          <a:srcRect l="57613" t="19792" r="2562" b="64583"/>
          <a:stretch/>
        </p:blipFill>
        <p:spPr>
          <a:xfrm>
            <a:off x="323528" y="1222887"/>
            <a:ext cx="5181601" cy="1143000"/>
          </a:xfrm>
          <a:prstGeom prst="rect">
            <a:avLst/>
          </a:prstGeom>
          <a:effectLst>
            <a:outerShdw blurRad="190500" dist="38100" dir="2700000" sx="102000" sy="102000" algn="tl" rotWithShape="0">
              <a:prstClr val="black">
                <a:alpha val="40000"/>
              </a:prstClr>
            </a:outerShdw>
          </a:effectLst>
        </p:spPr>
      </p:pic>
      <p:cxnSp>
        <p:nvCxnSpPr>
          <p:cNvPr id="19" name="Straight Arrow Connector 18"/>
          <p:cNvCxnSpPr/>
          <p:nvPr/>
        </p:nvCxnSpPr>
        <p:spPr>
          <a:xfrm flipV="1">
            <a:off x="5791200" y="2057400"/>
            <a:ext cx="668056" cy="845574"/>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rotWithShape="1">
          <a:blip r:embed="rId5"/>
          <a:srcRect l="16618" t="23958" r="46486" b="30209"/>
          <a:stretch/>
        </p:blipFill>
        <p:spPr>
          <a:xfrm>
            <a:off x="6039513" y="3048000"/>
            <a:ext cx="2799687" cy="1955337"/>
          </a:xfrm>
          <a:prstGeom prst="rect">
            <a:avLst/>
          </a:prstGeom>
          <a:effectLst>
            <a:outerShdw blurRad="190500" dist="38100" dir="2700000" sx="102000" sy="102000" algn="tl" rotWithShape="0">
              <a:prstClr val="black">
                <a:alpha val="40000"/>
              </a:prstClr>
            </a:outerShdw>
          </a:effectLst>
        </p:spPr>
      </p:pic>
      <p:pic>
        <p:nvPicPr>
          <p:cNvPr id="11" name="Picture 10"/>
          <p:cNvPicPr>
            <a:picLocks noChangeAspect="1"/>
          </p:cNvPicPr>
          <p:nvPr/>
        </p:nvPicPr>
        <p:blipFill rotWithShape="1">
          <a:blip r:embed="rId6"/>
          <a:srcRect l="16618" t="23958" r="56442" b="50000"/>
          <a:stretch/>
        </p:blipFill>
        <p:spPr>
          <a:xfrm>
            <a:off x="6155070" y="5148363"/>
            <a:ext cx="2607930" cy="1417353"/>
          </a:xfrm>
          <a:prstGeom prst="rect">
            <a:avLst/>
          </a:prstGeom>
          <a:effectLst>
            <a:outerShdw blurRad="190500" dist="38100" dir="2700000" sx="102000" sy="102000" algn="tl" rotWithShape="0">
              <a:prstClr val="black">
                <a:alpha val="40000"/>
              </a:prstClr>
            </a:outerShdw>
          </a:effectLst>
        </p:spPr>
      </p:pic>
      <p:cxnSp>
        <p:nvCxnSpPr>
          <p:cNvPr id="26" name="Straight Arrow Connector 25"/>
          <p:cNvCxnSpPr/>
          <p:nvPr/>
        </p:nvCxnSpPr>
        <p:spPr>
          <a:xfrm>
            <a:off x="5770352" y="4761216"/>
            <a:ext cx="1087648" cy="115584"/>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a:off x="5858036" y="5426124"/>
            <a:ext cx="1656536" cy="212676"/>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94534611"/>
      </p:ext>
    </p:extLst>
  </p:cSld>
  <p:clrMapOvr>
    <a:masterClrMapping/>
  </p:clrMapOvr>
  <p:transition advClick="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1143000"/>
            <a:ext cx="4800600" cy="2723823"/>
          </a:xfrm>
          <a:prstGeom prst="rect">
            <a:avLst/>
          </a:prstGeom>
        </p:spPr>
        <p:txBody>
          <a:bodyPr wrap="square">
            <a:spAutoFit/>
          </a:bodyPr>
          <a:lstStyle/>
          <a:p>
            <a:pPr marL="346075" indent="-346075">
              <a:buClr>
                <a:srgbClr val="00B050"/>
              </a:buClr>
              <a:buFont typeface="Wingdings 3" pitchFamily="18" charset="2"/>
              <a:buChar char=""/>
            </a:pPr>
            <a:r>
              <a:rPr lang="en-US" sz="1900" b="1" dirty="0" smtClean="0"/>
              <a:t>Step 1 </a:t>
            </a:r>
            <a:r>
              <a:rPr lang="en-US" sz="1900" dirty="0" smtClean="0"/>
              <a:t>– To add 3 records to the S16Cars table, first close down the relationship window and double click on the S16Cars window.</a:t>
            </a:r>
          </a:p>
          <a:p>
            <a:pPr marL="346075" indent="-346075">
              <a:buClr>
                <a:srgbClr val="00B050"/>
              </a:buClr>
              <a:buFont typeface="Wingdings 3" pitchFamily="18" charset="2"/>
              <a:buChar char=""/>
            </a:pPr>
            <a:r>
              <a:rPr lang="en-US" sz="1900" b="1" dirty="0" smtClean="0">
                <a:latin typeface="Arial" panose="020B0604020202020204" pitchFamily="34" charset="0"/>
                <a:cs typeface="Arial" panose="020B0604020202020204" pitchFamily="34" charset="0"/>
              </a:rPr>
              <a:t>Step 2 – </a:t>
            </a:r>
            <a:r>
              <a:rPr lang="en-US" sz="1900" dirty="0" smtClean="0">
                <a:latin typeface="Arial" panose="020B0604020202020204" pitchFamily="34" charset="0"/>
                <a:cs typeface="Arial" panose="020B0604020202020204" pitchFamily="34" charset="0"/>
              </a:rPr>
              <a:t>Go to the end of the table by scrolling down and simply type in the 3 new records.</a:t>
            </a:r>
          </a:p>
          <a:p>
            <a:pPr marL="346075" indent="-346075">
              <a:buClr>
                <a:srgbClr val="00B050"/>
              </a:buClr>
              <a:buFont typeface="Wingdings 3" pitchFamily="18" charset="2"/>
              <a:buChar char=""/>
            </a:pPr>
            <a:r>
              <a:rPr lang="en-US" sz="1900" b="1" dirty="0" smtClean="0">
                <a:latin typeface="Arial" panose="020B0604020202020204" pitchFamily="34" charset="0"/>
                <a:cs typeface="Arial" panose="020B0604020202020204" pitchFamily="34" charset="0"/>
              </a:rPr>
              <a:t>Step 3 –</a:t>
            </a:r>
            <a:r>
              <a:rPr lang="en-US" sz="1900" dirty="0" smtClean="0">
                <a:latin typeface="Arial" panose="020B0604020202020204" pitchFamily="34" charset="0"/>
                <a:cs typeface="Arial" panose="020B0604020202020204" pitchFamily="34" charset="0"/>
              </a:rPr>
              <a:t> Check they are OK before saving them.</a:t>
            </a:r>
          </a:p>
        </p:txBody>
      </p:sp>
      <p:pic>
        <p:nvPicPr>
          <p:cNvPr id="4" name="Picture 3"/>
          <p:cNvPicPr>
            <a:picLocks noChangeAspect="1"/>
          </p:cNvPicPr>
          <p:nvPr/>
        </p:nvPicPr>
        <p:blipFill rotWithShape="1">
          <a:blip r:embed="rId3"/>
          <a:srcRect l="57613" t="13542" r="3148" b="52082"/>
          <a:stretch/>
        </p:blipFill>
        <p:spPr>
          <a:xfrm>
            <a:off x="4905632" y="1186772"/>
            <a:ext cx="3933568" cy="1937428"/>
          </a:xfrm>
          <a:prstGeom prst="rect">
            <a:avLst/>
          </a:prstGeom>
          <a:effectLst>
            <a:outerShdw blurRad="190500" dist="38100" dir="2700000" sx="102000" sy="102000" algn="tl" rotWithShape="0">
              <a:prstClr val="black">
                <a:alpha val="40000"/>
              </a:prstClr>
            </a:outerShdw>
          </a:effectLst>
        </p:spPr>
      </p:pic>
      <p:pic>
        <p:nvPicPr>
          <p:cNvPr id="6" name="Picture 5"/>
          <p:cNvPicPr>
            <a:picLocks noChangeAspect="1"/>
          </p:cNvPicPr>
          <p:nvPr/>
        </p:nvPicPr>
        <p:blipFill rotWithShape="1">
          <a:blip r:embed="rId4"/>
          <a:srcRect r="24231" b="59375"/>
          <a:stretch/>
        </p:blipFill>
        <p:spPr>
          <a:xfrm>
            <a:off x="381000" y="3914914"/>
            <a:ext cx="5562600" cy="1676842"/>
          </a:xfrm>
          <a:prstGeom prst="rect">
            <a:avLst/>
          </a:prstGeom>
          <a:effectLst>
            <a:outerShdw blurRad="190500" dist="38100" dir="2700000" sx="102000" sy="102000" algn="tl" rotWithShape="0">
              <a:prstClr val="black">
                <a:alpha val="40000"/>
              </a:prstClr>
            </a:outerShdw>
          </a:effectLst>
        </p:spPr>
      </p:pic>
      <p:pic>
        <p:nvPicPr>
          <p:cNvPr id="7" name="Picture 6"/>
          <p:cNvPicPr>
            <a:picLocks noChangeAspect="1"/>
          </p:cNvPicPr>
          <p:nvPr/>
        </p:nvPicPr>
        <p:blipFill rotWithShape="1">
          <a:blip r:embed="rId5"/>
          <a:srcRect l="15227" t="19223" r="25402" b="55208"/>
          <a:stretch/>
        </p:blipFill>
        <p:spPr>
          <a:xfrm>
            <a:off x="3148013" y="5175181"/>
            <a:ext cx="5691187" cy="1378019"/>
          </a:xfrm>
          <a:prstGeom prst="rect">
            <a:avLst/>
          </a:prstGeom>
          <a:effectLst>
            <a:outerShdw blurRad="190500" dist="38100" dir="2700000" sx="102000" sy="102000" algn="tl" rotWithShape="0">
              <a:prstClr val="black">
                <a:alpha val="40000"/>
              </a:prstClr>
            </a:outerShdw>
          </a:effectLst>
        </p:spPr>
      </p:pic>
      <p:cxnSp>
        <p:nvCxnSpPr>
          <p:cNvPr id="25" name="Straight Arrow Connector 24"/>
          <p:cNvCxnSpPr/>
          <p:nvPr/>
        </p:nvCxnSpPr>
        <p:spPr>
          <a:xfrm flipH="1">
            <a:off x="1752600" y="3578911"/>
            <a:ext cx="609600" cy="1804080"/>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a:off x="2362200" y="3578911"/>
            <a:ext cx="1447800" cy="2669489"/>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0" name="Title 1"/>
          <p:cNvSpPr>
            <a:spLocks noGrp="1"/>
          </p:cNvSpPr>
          <p:nvPr>
            <p:ph type="title"/>
          </p:nvPr>
        </p:nvSpPr>
        <p:spPr>
          <a:xfrm>
            <a:off x="76200" y="22244"/>
            <a:ext cx="7696200" cy="663556"/>
          </a:xfrm>
        </p:spPr>
        <p:txBody>
          <a:bodyPr>
            <a:noAutofit/>
          </a:bodyPr>
          <a:lstStyle/>
          <a:p>
            <a:r>
              <a:rPr lang="en-GB" sz="2700" b="1" dirty="0" smtClean="0"/>
              <a:t>Database </a:t>
            </a:r>
            <a:r>
              <a:rPr lang="en-GB" sz="2700" dirty="0"/>
              <a:t>2016 – Task </a:t>
            </a:r>
            <a:r>
              <a:rPr lang="en-GB" sz="2700" dirty="0" smtClean="0"/>
              <a:t>3 </a:t>
            </a:r>
            <a:r>
              <a:rPr lang="en-GB" sz="2700" b="1" dirty="0" smtClean="0"/>
              <a:t>– </a:t>
            </a:r>
            <a:r>
              <a:rPr lang="en-GB" sz="2700" dirty="0" smtClean="0"/>
              <a:t>Producing Reports - Layout</a:t>
            </a:r>
            <a:endParaRPr lang="en-GB" sz="2700" b="1" dirty="0" smtClean="0"/>
          </a:p>
        </p:txBody>
      </p:sp>
    </p:spTree>
    <p:extLst>
      <p:ext uri="{BB962C8B-B14F-4D97-AF65-F5344CB8AC3E}">
        <p14:creationId xmlns:p14="http://schemas.microsoft.com/office/powerpoint/2010/main" val="1521840517"/>
      </p:ext>
    </p:extLst>
  </p:cSld>
  <p:clrMapOvr>
    <a:masterClrMapping/>
  </p:clrMapOvr>
  <p:transition advClick="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1905000"/>
            <a:ext cx="5620072" cy="4693593"/>
          </a:xfrm>
          <a:prstGeom prst="rect">
            <a:avLst/>
          </a:prstGeom>
        </p:spPr>
        <p:txBody>
          <a:bodyPr wrap="square">
            <a:spAutoFit/>
          </a:bodyPr>
          <a:lstStyle/>
          <a:p>
            <a:pPr marL="346075" indent="-346075">
              <a:buClr>
                <a:srgbClr val="00B050"/>
              </a:buClr>
              <a:buFont typeface="Wingdings 3" pitchFamily="18" charset="2"/>
              <a:buChar char=""/>
            </a:pPr>
            <a:r>
              <a:rPr lang="en-US" sz="2300" b="1" dirty="0" smtClean="0"/>
              <a:t>Step 1 </a:t>
            </a:r>
            <a:r>
              <a:rPr lang="en-US" sz="2300" dirty="0" smtClean="0"/>
              <a:t>– Open up the S16Cars table and click on </a:t>
            </a:r>
            <a:r>
              <a:rPr lang="en-US" sz="2300" b="1" dirty="0" smtClean="0"/>
              <a:t>View </a:t>
            </a:r>
            <a:r>
              <a:rPr lang="en-US" sz="2300" dirty="0" smtClean="0"/>
              <a:t> and </a:t>
            </a:r>
            <a:r>
              <a:rPr lang="en-US" sz="2300" b="1" dirty="0" smtClean="0"/>
              <a:t>Design View.</a:t>
            </a:r>
            <a:endParaRPr lang="en-US" sz="2300" dirty="0"/>
          </a:p>
          <a:p>
            <a:pPr marL="346075" indent="-346075">
              <a:buClr>
                <a:srgbClr val="00B050"/>
              </a:buClr>
              <a:buFont typeface="Wingdings 3" pitchFamily="18" charset="2"/>
              <a:buChar char=""/>
            </a:pPr>
            <a:r>
              <a:rPr lang="en-US" sz="2300" b="1" dirty="0" smtClean="0">
                <a:latin typeface="Arial" panose="020B0604020202020204" pitchFamily="34" charset="0"/>
                <a:cs typeface="Arial" panose="020B0604020202020204" pitchFamily="34" charset="0"/>
              </a:rPr>
              <a:t>Step 2 – </a:t>
            </a:r>
            <a:r>
              <a:rPr lang="en-US" sz="2300" dirty="0" smtClean="0">
                <a:latin typeface="Arial" panose="020B0604020202020204" pitchFamily="34" charset="0"/>
                <a:cs typeface="Arial" panose="020B0604020202020204" pitchFamily="34" charset="0"/>
              </a:rPr>
              <a:t>Add a new Field to the bottom called </a:t>
            </a:r>
            <a:r>
              <a:rPr lang="en-US" sz="2300" b="1" dirty="0" err="1" smtClean="0">
                <a:solidFill>
                  <a:srgbClr val="00B050"/>
                </a:solidFill>
                <a:latin typeface="Arial" panose="020B0604020202020204" pitchFamily="34" charset="0"/>
                <a:cs typeface="Arial" panose="020B0604020202020204" pitchFamily="34" charset="0"/>
              </a:rPr>
              <a:t>Delivered_Price</a:t>
            </a:r>
            <a:r>
              <a:rPr lang="en-US" sz="2300" b="1" dirty="0" smtClean="0">
                <a:latin typeface="Arial" panose="020B0604020202020204" pitchFamily="34" charset="0"/>
                <a:cs typeface="Arial" panose="020B0604020202020204" pitchFamily="34" charset="0"/>
              </a:rPr>
              <a:t> </a:t>
            </a:r>
            <a:r>
              <a:rPr lang="en-US" sz="2300" dirty="0" smtClean="0">
                <a:latin typeface="Arial" panose="020B0604020202020204" pitchFamily="34" charset="0"/>
                <a:cs typeface="Arial" panose="020B0604020202020204" pitchFamily="34" charset="0"/>
              </a:rPr>
              <a:t>and choose </a:t>
            </a:r>
            <a:r>
              <a:rPr lang="en-US" sz="2300" b="1" dirty="0" smtClean="0">
                <a:latin typeface="Arial" panose="020B0604020202020204" pitchFamily="34" charset="0"/>
                <a:cs typeface="Arial" panose="020B0604020202020204" pitchFamily="34" charset="0"/>
              </a:rPr>
              <a:t>Calculated </a:t>
            </a:r>
            <a:r>
              <a:rPr lang="en-US" sz="2300" dirty="0" smtClean="0">
                <a:latin typeface="Arial" panose="020B0604020202020204" pitchFamily="34" charset="0"/>
                <a:cs typeface="Arial" panose="020B0604020202020204" pitchFamily="34" charset="0"/>
              </a:rPr>
              <a:t>as the Field Type.</a:t>
            </a:r>
          </a:p>
          <a:p>
            <a:pPr marL="346075" indent="-346075">
              <a:buClr>
                <a:srgbClr val="00B050"/>
              </a:buClr>
              <a:buFont typeface="Wingdings 3" pitchFamily="18" charset="2"/>
              <a:buChar char=""/>
            </a:pPr>
            <a:r>
              <a:rPr lang="en-US" sz="2300" b="1" dirty="0" smtClean="0">
                <a:latin typeface="Arial" panose="020B0604020202020204" pitchFamily="34" charset="0"/>
                <a:cs typeface="Arial" panose="020B0604020202020204" pitchFamily="34" charset="0"/>
              </a:rPr>
              <a:t>Step 3 – </a:t>
            </a:r>
            <a:r>
              <a:rPr lang="en-US" sz="2300" dirty="0" smtClean="0">
                <a:latin typeface="Arial" panose="020B0604020202020204" pitchFamily="34" charset="0"/>
                <a:cs typeface="Arial" panose="020B0604020202020204" pitchFamily="34" charset="0"/>
              </a:rPr>
              <a:t>With the dialog box, double click on Cost Price so it goes to the main field area.</a:t>
            </a:r>
          </a:p>
          <a:p>
            <a:pPr marL="346075" indent="-346075">
              <a:buClr>
                <a:srgbClr val="00B050"/>
              </a:buClr>
              <a:buFont typeface="Wingdings 3" pitchFamily="18" charset="2"/>
              <a:buChar char=""/>
            </a:pPr>
            <a:r>
              <a:rPr lang="en-US" sz="2300" b="1" dirty="0" smtClean="0">
                <a:latin typeface="Arial" panose="020B0604020202020204" pitchFamily="34" charset="0"/>
                <a:cs typeface="Arial" panose="020B0604020202020204" pitchFamily="34" charset="0"/>
              </a:rPr>
              <a:t>Step 4 </a:t>
            </a:r>
            <a:r>
              <a:rPr lang="en-US" sz="2300" dirty="0" smtClean="0">
                <a:latin typeface="Arial" panose="020B0604020202020204" pitchFamily="34" charset="0"/>
                <a:cs typeface="Arial" panose="020B0604020202020204" pitchFamily="34" charset="0"/>
              </a:rPr>
              <a:t>– Then click on  </a:t>
            </a:r>
            <a:r>
              <a:rPr lang="en-US" sz="2300" b="1" dirty="0" smtClean="0">
                <a:latin typeface="Arial" panose="020B0604020202020204" pitchFamily="34" charset="0"/>
                <a:cs typeface="Arial" panose="020B0604020202020204" pitchFamily="34" charset="0"/>
              </a:rPr>
              <a:t>Operators</a:t>
            </a:r>
            <a:r>
              <a:rPr lang="en-US" sz="2300" dirty="0" smtClean="0">
                <a:latin typeface="Arial" panose="020B0604020202020204" pitchFamily="34" charset="0"/>
                <a:cs typeface="Arial" panose="020B0604020202020204" pitchFamily="34" charset="0"/>
              </a:rPr>
              <a:t> and choose the </a:t>
            </a:r>
            <a:r>
              <a:rPr lang="en-US" sz="2300" b="1" dirty="0" smtClean="0">
                <a:latin typeface="Arial" panose="020B0604020202020204" pitchFamily="34" charset="0"/>
                <a:cs typeface="Arial" panose="020B0604020202020204" pitchFamily="34" charset="0"/>
              </a:rPr>
              <a:t>+</a:t>
            </a:r>
            <a:r>
              <a:rPr lang="en-US" sz="2300" dirty="0" smtClean="0">
                <a:latin typeface="Arial" panose="020B0604020202020204" pitchFamily="34" charset="0"/>
                <a:cs typeface="Arial" panose="020B0604020202020204" pitchFamily="34" charset="0"/>
              </a:rPr>
              <a:t>, and type in 200 so the overall formula (expression) looks like this. </a:t>
            </a:r>
            <a:r>
              <a:rPr lang="en-US" sz="2300" dirty="0" smtClean="0">
                <a:solidFill>
                  <a:srgbClr val="0070C0"/>
                </a:solidFill>
                <a:latin typeface="Arial" panose="020B0604020202020204" pitchFamily="34" charset="0"/>
                <a:cs typeface="Arial" panose="020B0604020202020204" pitchFamily="34" charset="0"/>
              </a:rPr>
              <a:t>(Doing this confidently in time would be quicker just to type it in)</a:t>
            </a:r>
            <a:endParaRPr lang="en-GB" sz="2300" b="1" dirty="0">
              <a:solidFill>
                <a:srgbClr val="0070C0"/>
              </a:solidFill>
              <a:latin typeface="Arial" panose="020B0604020202020204" pitchFamily="34" charset="0"/>
              <a:cs typeface="Arial" panose="020B0604020202020204" pitchFamily="34" charset="0"/>
            </a:endParaRPr>
          </a:p>
        </p:txBody>
      </p:sp>
      <p:pic>
        <p:nvPicPr>
          <p:cNvPr id="4" name="Picture 3"/>
          <p:cNvPicPr>
            <a:picLocks noChangeAspect="1"/>
          </p:cNvPicPr>
          <p:nvPr/>
        </p:nvPicPr>
        <p:blipFill rotWithShape="1">
          <a:blip r:embed="rId3"/>
          <a:srcRect l="57613" t="13541" r="3148" b="79167"/>
          <a:stretch/>
        </p:blipFill>
        <p:spPr>
          <a:xfrm>
            <a:off x="323335" y="1184702"/>
            <a:ext cx="5467865" cy="595153"/>
          </a:xfrm>
          <a:prstGeom prst="rect">
            <a:avLst/>
          </a:prstGeom>
          <a:noFill/>
          <a:ln w="9525">
            <a:noFill/>
            <a:miter lim="800000"/>
            <a:headEnd/>
            <a:tailEnd/>
          </a:ln>
          <a:effectLst>
            <a:outerShdw blurRad="152400" dist="38100" dir="2700000" sx="101000" sy="101000" algn="tl" rotWithShape="0">
              <a:prstClr val="black">
                <a:alpha val="40000"/>
              </a:prstClr>
            </a:outerShdw>
          </a:effectLst>
        </p:spPr>
      </p:pic>
      <p:pic>
        <p:nvPicPr>
          <p:cNvPr id="6" name="Picture 5"/>
          <p:cNvPicPr>
            <a:picLocks noChangeAspect="1"/>
          </p:cNvPicPr>
          <p:nvPr/>
        </p:nvPicPr>
        <p:blipFill rotWithShape="1">
          <a:blip r:embed="rId4"/>
          <a:srcRect t="3780" r="72255" b="65625"/>
          <a:stretch/>
        </p:blipFill>
        <p:spPr>
          <a:xfrm>
            <a:off x="6019800" y="1190936"/>
            <a:ext cx="2771775" cy="1718408"/>
          </a:xfrm>
          <a:prstGeom prst="rect">
            <a:avLst/>
          </a:prstGeom>
          <a:noFill/>
          <a:ln w="9525">
            <a:noFill/>
            <a:miter lim="800000"/>
            <a:headEnd/>
            <a:tailEnd/>
          </a:ln>
          <a:effectLst>
            <a:outerShdw blurRad="152400" dist="38100" dir="2700000" sx="101000" sy="101000" algn="tl" rotWithShape="0">
              <a:prstClr val="black">
                <a:alpha val="40000"/>
              </a:prstClr>
            </a:outerShdw>
          </a:effectLst>
        </p:spPr>
      </p:pic>
      <p:cxnSp>
        <p:nvCxnSpPr>
          <p:cNvPr id="25" name="Straight Arrow Connector 24"/>
          <p:cNvCxnSpPr/>
          <p:nvPr/>
        </p:nvCxnSpPr>
        <p:spPr>
          <a:xfrm flipV="1">
            <a:off x="5562600" y="2388207"/>
            <a:ext cx="838200" cy="94254"/>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p:nvPicPr>
        <p:blipFill rotWithShape="1">
          <a:blip r:embed="rId5"/>
          <a:srcRect l="15446" t="39584" r="56442" b="52082"/>
          <a:stretch/>
        </p:blipFill>
        <p:spPr>
          <a:xfrm>
            <a:off x="6019800" y="3124200"/>
            <a:ext cx="2743201" cy="457200"/>
          </a:xfrm>
          <a:prstGeom prst="rect">
            <a:avLst/>
          </a:prstGeom>
          <a:noFill/>
          <a:ln w="9525">
            <a:noFill/>
            <a:miter lim="800000"/>
            <a:headEnd/>
            <a:tailEnd/>
          </a:ln>
          <a:effectLst>
            <a:outerShdw blurRad="152400" dist="38100" dir="2700000" sx="101000" sy="101000" algn="tl" rotWithShape="0">
              <a:prstClr val="black">
                <a:alpha val="40000"/>
              </a:prstClr>
            </a:outerShdw>
          </a:effectLst>
        </p:spPr>
      </p:pic>
      <p:pic>
        <p:nvPicPr>
          <p:cNvPr id="8" name="Picture 7"/>
          <p:cNvPicPr>
            <a:picLocks noChangeAspect="1"/>
          </p:cNvPicPr>
          <p:nvPr/>
        </p:nvPicPr>
        <p:blipFill rotWithShape="1">
          <a:blip r:embed="rId6"/>
          <a:srcRect l="31845" t="20833" r="31845" b="47917"/>
          <a:stretch/>
        </p:blipFill>
        <p:spPr>
          <a:xfrm>
            <a:off x="6019800" y="3726758"/>
            <a:ext cx="2808845" cy="1359118"/>
          </a:xfrm>
          <a:prstGeom prst="rect">
            <a:avLst/>
          </a:prstGeom>
          <a:noFill/>
          <a:ln w="9525">
            <a:noFill/>
            <a:miter lim="800000"/>
            <a:headEnd/>
            <a:tailEnd/>
          </a:ln>
          <a:effectLst>
            <a:outerShdw blurRad="152400" dist="38100" dir="2700000" sx="101000" sy="101000" algn="tl" rotWithShape="0">
              <a:prstClr val="black">
                <a:alpha val="40000"/>
              </a:prstClr>
            </a:outerShdw>
          </a:effectLst>
        </p:spPr>
      </p:pic>
      <p:cxnSp>
        <p:nvCxnSpPr>
          <p:cNvPr id="16" name="Straight Arrow Connector 15"/>
          <p:cNvCxnSpPr/>
          <p:nvPr/>
        </p:nvCxnSpPr>
        <p:spPr>
          <a:xfrm flipV="1">
            <a:off x="5562600" y="1600200"/>
            <a:ext cx="590872" cy="882261"/>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flipV="1">
            <a:off x="4729073" y="3432205"/>
            <a:ext cx="2814727" cy="145358"/>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flipV="1">
            <a:off x="5858036" y="4796763"/>
            <a:ext cx="1304764" cy="114343"/>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27" name="Picture 26"/>
          <p:cNvPicPr>
            <a:picLocks noChangeAspect="1"/>
          </p:cNvPicPr>
          <p:nvPr/>
        </p:nvPicPr>
        <p:blipFill rotWithShape="1">
          <a:blip r:embed="rId7"/>
          <a:srcRect l="32456" t="19985" r="57833" b="74204"/>
          <a:stretch/>
        </p:blipFill>
        <p:spPr>
          <a:xfrm>
            <a:off x="6019800" y="5334000"/>
            <a:ext cx="2804726" cy="943563"/>
          </a:xfrm>
          <a:prstGeom prst="rect">
            <a:avLst/>
          </a:prstGeom>
          <a:noFill/>
          <a:ln w="9525">
            <a:noFill/>
            <a:miter lim="800000"/>
            <a:headEnd/>
            <a:tailEnd/>
          </a:ln>
          <a:effectLst>
            <a:outerShdw blurRad="152400" dist="38100" dir="2700000" sx="101000" sy="101000" algn="tl" rotWithShape="0">
              <a:prstClr val="black">
                <a:alpha val="40000"/>
              </a:prstClr>
            </a:outerShdw>
          </a:effectLst>
        </p:spPr>
      </p:pic>
      <p:cxnSp>
        <p:nvCxnSpPr>
          <p:cNvPr id="30" name="Straight Arrow Connector 29"/>
          <p:cNvCxnSpPr/>
          <p:nvPr/>
        </p:nvCxnSpPr>
        <p:spPr>
          <a:xfrm>
            <a:off x="5729223" y="5685671"/>
            <a:ext cx="781195" cy="120110"/>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5" name="Title 1"/>
          <p:cNvSpPr>
            <a:spLocks noGrp="1"/>
          </p:cNvSpPr>
          <p:nvPr>
            <p:ph type="title"/>
          </p:nvPr>
        </p:nvSpPr>
        <p:spPr>
          <a:xfrm>
            <a:off x="76200" y="22244"/>
            <a:ext cx="7696200" cy="663556"/>
          </a:xfrm>
        </p:spPr>
        <p:txBody>
          <a:bodyPr>
            <a:noAutofit/>
          </a:bodyPr>
          <a:lstStyle/>
          <a:p>
            <a:r>
              <a:rPr lang="en-GB" sz="2700" b="1" dirty="0" smtClean="0"/>
              <a:t>Database </a:t>
            </a:r>
            <a:r>
              <a:rPr lang="en-GB" sz="2700" dirty="0"/>
              <a:t>2016 – Task </a:t>
            </a:r>
            <a:r>
              <a:rPr lang="en-GB" sz="2700" dirty="0" smtClean="0"/>
              <a:t>3 </a:t>
            </a:r>
            <a:r>
              <a:rPr lang="en-GB" sz="2700" b="1" dirty="0" smtClean="0"/>
              <a:t>– </a:t>
            </a:r>
            <a:r>
              <a:rPr lang="en-GB" sz="2700" dirty="0" smtClean="0"/>
              <a:t>Producing Reports - Layout</a:t>
            </a:r>
            <a:endParaRPr lang="en-GB" sz="2700" b="1" dirty="0" smtClean="0"/>
          </a:p>
        </p:txBody>
      </p:sp>
    </p:spTree>
    <p:extLst>
      <p:ext uri="{BB962C8B-B14F-4D97-AF65-F5344CB8AC3E}">
        <p14:creationId xmlns:p14="http://schemas.microsoft.com/office/powerpoint/2010/main" val="2948678820"/>
      </p:ext>
    </p:extLst>
  </p:cSld>
  <p:clrMapOvr>
    <a:masterClrMapping/>
  </p:clrMapOvr>
  <p:transition advClick="0"/>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7.0&quot;&gt;&lt;object type=&quot;1&quot; unique_id=&quot;10001&quot;&gt;&lt;object type=&quot;2&quot; unique_id=&quot;10045&quot;&gt;&lt;object type=&quot;3&quot; unique_id=&quot;10046&quot;&gt;&lt;property id=&quot;20148&quot; value=&quot;5&quot;/&gt;&lt;property id=&quot;20300&quot; value=&quot;Slide 1 - &amp;quot;Welcome&amp;quot;&quot;/&gt;&lt;property id=&quot;20307&quot; value=&quot;256&quot;/&gt;&lt;/object&gt;&lt;object type=&quot;3&quot; unique_id=&quot;10047&quot;&gt;&lt;property id=&quot;20148&quot; value=&quot;5&quot;/&gt;&lt;property id=&quot;20300&quot; value=&quot;Slide 2 - &amp;quot;Assignment Scenario&amp;quot;&quot;/&gt;&lt;property id=&quot;20307&quot; value=&quot;258&quot;/&gt;&lt;/object&gt;&lt;object type=&quot;3&quot; unique_id=&quot;10048&quot;&gt;&lt;property id=&quot;20148&quot; value=&quot;5&quot;/&gt;&lt;property id=&quot;20300&quot; value=&quot;Slide 3 - &amp;quot;Excel Sales Scenario&amp;quot;&quot;/&gt;&lt;property id=&quot;20307&quot; value=&quot;286&quot;/&gt;&lt;/object&gt;&lt;object type=&quot;3&quot; unique_id=&quot;10049&quot;&gt;&lt;property id=&quot;20148&quot; value=&quot;5&quot;/&gt;&lt;property id=&quot;20300&quot; value=&quot;Slide 4 - &amp;quot;Task 1 – Excel Sales Spreadsheet&amp;quot;&quot;/&gt;&lt;property id=&quot;20307&quot; value=&quot;287&quot;/&gt;&lt;/object&gt;&lt;object type=&quot;3&quot; unique_id=&quot;10050&quot;&gt;&lt;property id=&quot;20148&quot; value=&quot;5&quot;/&gt;&lt;property id=&quot;20300&quot; value=&quot;Slide 5 - &amp;quot;Task 2 – Excel Sales Spreadsheet&amp;quot;&quot;/&gt;&lt;property id=&quot;20307&quot; value=&quot;288&quot;/&gt;&lt;/object&gt;&lt;object type=&quot;3&quot; unique_id=&quot;10051&quot;&gt;&lt;property id=&quot;20148&quot; value=&quot;5&quot;/&gt;&lt;property id=&quot;20300&quot; value=&quot;Slide 6 - &amp;quot;Task 3 – Excel Sales Spreadsheet&amp;quot;&quot;/&gt;&lt;property id=&quot;20307&quot; value=&quot;289&quot;/&gt;&lt;/object&gt;&lt;object type=&quot;3&quot; unique_id=&quot;10052&quot;&gt;&lt;property id=&quot;20148&quot; value=&quot;5&quot;/&gt;&lt;property id=&quot;20300&quot; value=&quot;Slide 7 - &amp;quot;Task 4 – Excel Sales Spreadsheet&amp;quot;&quot;/&gt;&lt;property id=&quot;20307&quot; value=&quot;290&quot;/&gt;&lt;/object&gt;&lt;object type=&quot;3&quot; unique_id=&quot;10053&quot;&gt;&lt;property id=&quot;20148&quot; value=&quot;5&quot;/&gt;&lt;property id=&quot;20300&quot; value=&quot;Slide 8 - &amp;quot;Task 5 – Excel Sales Spreadsheet&amp;quot;&quot;/&gt;&lt;property id=&quot;20307&quot; value=&quot;291&quot;/&gt;&lt;/object&gt;&lt;object type=&quot;3&quot; unique_id=&quot;10054&quot;&gt;&lt;property id=&quot;20148&quot; value=&quot;5&quot;/&gt;&lt;property id=&quot;20300&quot; value=&quot;Slide 9 - &amp;quot;Task 6 – Excel Sales Spreadsheet&amp;quot;&quot;/&gt;&lt;property id=&quot;20307&quot; value=&quot;292&quot;/&gt;&lt;/object&gt;&lt;object type=&quot;3&quot; unique_id=&quot;10055&quot;&gt;&lt;property id=&quot;20148&quot; value=&quot;5&quot;/&gt;&lt;property id=&quot;20300&quot; value=&quot;Slide 10 - &amp;quot;Task 7 – Excel Sales Spreadsheet&amp;quot;&quot;/&gt;&lt;property id=&quot;20307&quot; value=&quot;294&quot;/&gt;&lt;/object&gt;&lt;object type=&quot;3&quot; unique_id=&quot;10056&quot;&gt;&lt;property id=&quot;20148&quot; value=&quot;5&quot;/&gt;&lt;property id=&quot;20300&quot; value=&quot;Slide 11 - &amp;quot;Task 8 – Excel Sales Spreadsheet&amp;quot;&quot;/&gt;&lt;property id=&quot;20307&quot; value=&quot;295&quot;/&gt;&lt;/object&gt;&lt;object type=&quot;3&quot; unique_id=&quot;10057&quot;&gt;&lt;property id=&quot;20148&quot; value=&quot;5&quot;/&gt;&lt;property id=&quot;20300&quot; value=&quot;Slide 12 - &amp;quot;Excel Tutorials – Click to View&amp;quot;&quot;/&gt;&lt;property id=&quot;20307&quot; value=&quot;332&quot;/&gt;&lt;/object&gt;&lt;object type=&quot;3&quot; unique_id=&quot;10058&quot;&gt;&lt;property id=&quot;20148&quot; value=&quot;5&quot;/&gt;&lt;property id=&quot;20300&quot; value=&quot;Slide 13 - &amp;quot;Excel Sales – Assessment (St/Ex/Ad)&amp;quot;&quot;/&gt;&lt;property id=&quot;20307&quot; value=&quot;297&quot;/&gt;&lt;/object&gt;&lt;object type=&quot;3&quot; unique_id=&quot;10059&quot;&gt;&lt;property id=&quot;20148&quot; value=&quot;5&quot;/&gt;&lt;property id=&quot;20300&quot; value=&quot;Slide 14 - &amp;quot;Excel Bookings Scenario&amp;quot;&quot;/&gt;&lt;property id=&quot;20307&quot; value=&quot;299&quot;/&gt;&lt;/object&gt;&lt;object type=&quot;3&quot; unique_id=&quot;10060&quot;&gt;&lt;property id=&quot;20148&quot; value=&quot;5&quot;/&gt;&lt;property id=&quot;20300&quot; value=&quot;Slide 15 - &amp;quot;Task 1 – Excel Bookings Spreadsheet&amp;quot;&quot;/&gt;&lt;property id=&quot;20307&quot; value=&quot;300&quot;/&gt;&lt;/object&gt;&lt;object type=&quot;3&quot; unique_id=&quot;10061&quot;&gt;&lt;property id=&quot;20148&quot; value=&quot;5&quot;/&gt;&lt;property id=&quot;20300&quot; value=&quot;Slide 16 - &amp;quot;Task 2 – Excel Bookings Spreadsheet&amp;quot;&quot;/&gt;&lt;property id=&quot;20307&quot; value=&quot;301&quot;/&gt;&lt;/object&gt;&lt;object type=&quot;3&quot; unique_id=&quot;10062&quot;&gt;&lt;property id=&quot;20148&quot; value=&quot;5&quot;/&gt;&lt;property id=&quot;20300&quot; value=&quot;Slide 17 - &amp;quot;Task 3 – Excel Bookings Spreadsheet&amp;quot;&quot;/&gt;&lt;property id=&quot;20307&quot; value=&quot;302&quot;/&gt;&lt;/object&gt;&lt;object type=&quot;3&quot; unique_id=&quot;10063&quot;&gt;&lt;property id=&quot;20148&quot; value=&quot;5&quot;/&gt;&lt;property id=&quot;20300&quot; value=&quot;Slide 18 - &amp;quot;Task 4 – Excel Bookings Spreadsheet&amp;quot;&quot;/&gt;&lt;property id=&quot;20307&quot; value=&quot;309&quot;/&gt;&lt;/object&gt;&lt;object type=&quot;3&quot; unique_id=&quot;10064&quot;&gt;&lt;property id=&quot;20148&quot; value=&quot;5&quot;/&gt;&lt;property id=&quot;20300&quot; value=&quot;Slide 19 - &amp;quot;Task 5 – Excel Bookings Spreadsheet&amp;quot;&quot;/&gt;&lt;property id=&quot;20307&quot; value=&quot;304&quot;/&gt;&lt;/object&gt;&lt;object type=&quot;3&quot; unique_id=&quot;10065&quot;&gt;&lt;property id=&quot;20148&quot; value=&quot;5&quot;/&gt;&lt;property id=&quot;20300&quot; value=&quot;Slide 20 - &amp;quot;Task 6 – Excel Bookings Spreadsheet&amp;quot;&quot;/&gt;&lt;property id=&quot;20307&quot; value=&quot;305&quot;/&gt;&lt;/object&gt;&lt;object type=&quot;3&quot; unique_id=&quot;10066&quot;&gt;&lt;property id=&quot;20148&quot; value=&quot;5&quot;/&gt;&lt;property id=&quot;20300&quot; value=&quot;Slide 21 - &amp;quot;Task 7 – Excel Bookings Spreadsheet&amp;quot;&quot;/&gt;&lt;property id=&quot;20307&quot; value=&quot;306&quot;/&gt;&lt;/object&gt;&lt;object type=&quot;3&quot; unique_id=&quot;10067&quot;&gt;&lt;property id=&quot;20148&quot; value=&quot;5&quot;/&gt;&lt;property id=&quot;20300&quot; value=&quot;Slide 22 - &amp;quot;Task 8 – Excel Bookings Spreadsheet&amp;quot;&quot;/&gt;&lt;property id=&quot;20307&quot; value=&quot;307&quot;/&gt;&lt;/object&gt;&lt;object type=&quot;3&quot; unique_id=&quot;10068&quot;&gt;&lt;property id=&quot;20148&quot; value=&quot;5&quot;/&gt;&lt;property id=&quot;20300&quot; value=&quot;Slide 23 - &amp;quot;Excel Tutorials – Click to View&amp;quot;&quot;/&gt;&lt;property id=&quot;20307&quot; value=&quot;334&quot;/&gt;&lt;/object&gt;&lt;object type=&quot;3&quot; unique_id=&quot;10069&quot;&gt;&lt;property id=&quot;20148&quot; value=&quot;5&quot;/&gt;&lt;property id=&quot;20300&quot; value=&quot;Slide 24 - &amp;quot;Excel Bookings – Assessment (St/Ex/Ad)&amp;quot;&quot;/&gt;&lt;property id=&quot;20307&quot; value=&quot;308&quot;/&gt;&lt;/object&gt;&lt;object type=&quot;3&quot; unique_id=&quot;10070&quot;&gt;&lt;property id=&quot;20148&quot; value=&quot;5&quot;/&gt;&lt;property id=&quot;20300&quot; value=&quot;Slide 25 - &amp;quot;Graphics Scenario&amp;quot;&quot;/&gt;&lt;property id=&quot;20307&quot; value=&quot;310&quot;/&gt;&lt;/object&gt;&lt;object type=&quot;3&quot; unique_id=&quot;10071&quot;&gt;&lt;property id=&quot;20148&quot; value=&quot;5&quot;/&gt;&lt;property id=&quot;20300&quot; value=&quot;Slide 26 - &amp;quot;Task 1 – Bitmap Montage&amp;quot;&quot;/&gt;&lt;property id=&quot;20307&quot; value=&quot;311&quot;/&gt;&lt;/object&gt;&lt;object type=&quot;3&quot; unique_id=&quot;10072&quot;&gt;&lt;property id=&quot;20148&quot; value=&quot;5&quot;/&gt;&lt;property id=&quot;20300&quot; value=&quot;Slide 27 - &amp;quot;Task 2 – Bitmap Montage&amp;quot;&quot;/&gt;&lt;property id=&quot;20307&quot; value=&quot;312&quot;/&gt;&lt;/object&gt;&lt;object type=&quot;3&quot; unique_id=&quot;10073&quot;&gt;&lt;property id=&quot;20148&quot; value=&quot;5&quot;/&gt;&lt;property id=&quot;20300&quot; value=&quot;Slide 28 - &amp;quot;Task 3 – Bitmap Montage&amp;quot;&quot;/&gt;&lt;property id=&quot;20307&quot; value=&quot;313&quot;/&gt;&lt;/object&gt;&lt;object type=&quot;3&quot; unique_id=&quot;10074&quot;&gt;&lt;property id=&quot;20148&quot; value=&quot;5&quot;/&gt;&lt;property id=&quot;20300&quot; value=&quot;Slide 29 - &amp;quot;Task 4 – Bitmap Montage&amp;quot;&quot;/&gt;&lt;property id=&quot;20307&quot; value=&quot;314&quot;/&gt;&lt;/object&gt;&lt;object type=&quot;3&quot; unique_id=&quot;10075&quot;&gt;&lt;property id=&quot;20148&quot; value=&quot;5&quot;/&gt;&lt;property id=&quot;20300&quot; value=&quot;Slide 30 - &amp;quot;Task 5 – Vector Map&amp;quot;&quot;/&gt;&lt;property id=&quot;20307&quot; value=&quot;315&quot;/&gt;&lt;/object&gt;&lt;object type=&quot;3&quot; unique_id=&quot;10076&quot;&gt;&lt;property id=&quot;20148&quot; value=&quot;5&quot;/&gt;&lt;property id=&quot;20300&quot; value=&quot;Slide 31 - &amp;quot;Task 6 – Vector Map&amp;quot;&quot;/&gt;&lt;property id=&quot;20307&quot; value=&quot;316&quot;/&gt;&lt;/object&gt;&lt;object type=&quot;3&quot; unique_id=&quot;10077&quot;&gt;&lt;property id=&quot;20148&quot; value=&quot;5&quot;/&gt;&lt;property id=&quot;20300&quot; value=&quot;Slide 32 - &amp;quot;Task 7 – Vector Map&amp;quot;&quot;/&gt;&lt;property id=&quot;20307&quot; value=&quot;317&quot;/&gt;&lt;/object&gt;&lt;object type=&quot;3&quot; unique_id=&quot;10078&quot;&gt;&lt;property id=&quot;20148&quot; value=&quot;5&quot;/&gt;&lt;property id=&quot;20300&quot; value=&quot;Slide 33 - &amp;quot;Task 8 – Graphics&amp;quot;&quot;/&gt;&lt;property id=&quot;20307&quot; value=&quot;318&quot;/&gt;&lt;/object&gt;&lt;object type=&quot;3&quot; unique_id=&quot;10079&quot;&gt;&lt;property id=&quot;20148&quot; value=&quot;5&quot;/&gt;&lt;property id=&quot;20300&quot; value=&quot;Slide 34 - &amp;quot;Task 9 – Graphics&amp;quot;&quot;/&gt;&lt;property id=&quot;20307&quot; value=&quot;321&quot;/&gt;&lt;/object&gt;&lt;object type=&quot;3&quot; unique_id=&quot;10080&quot;&gt;&lt;property id=&quot;20148&quot; value=&quot;5&quot;/&gt;&lt;property id=&quot;20300&quot; value=&quot;Slide 35 - &amp;quot;Graphics – Assessment (St/Ex/Ad)&amp;quot;&quot;/&gt;&lt;property id=&quot;20307&quot; value=&quot;319&quot;/&gt;&lt;/object&gt;&lt;object type=&quot;3&quot; unique_id=&quot;10081&quot;&gt;&lt;property id=&quot;20148&quot; value=&quot;5&quot;/&gt;&lt;property id=&quot;20300&quot; value=&quot;Slide 36 - &amp;quot;E-Safety Scenario&amp;quot;&quot;/&gt;&lt;property id=&quot;20307&quot; value=&quot;322&quot;/&gt;&lt;/object&gt;&lt;object type=&quot;3&quot; unique_id=&quot;10082&quot;&gt;&lt;property id=&quot;20148&quot; value=&quot;5&quot;/&gt;&lt;property id=&quot;20300&quot; value=&quot;Slide 37 - &amp;quot;Task 1 – E-Safety&amp;quot;&quot;/&gt;&lt;property id=&quot;20307&quot; value=&quot;323&quot;/&gt;&lt;/object&gt;&lt;object type=&quot;3&quot; unique_id=&quot;10083&quot;&gt;&lt;property id=&quot;20148&quot; value=&quot;5&quot;/&gt;&lt;property id=&quot;20300&quot; value=&quot;Slide 38 - &amp;quot;Task 2 – E-Safety&amp;quot;&quot;/&gt;&lt;property id=&quot;20307&quot; value=&quot;324&quot;/&gt;&lt;/object&gt;&lt;object type=&quot;3&quot; unique_id=&quot;10084&quot;&gt;&lt;property id=&quot;20148&quot; value=&quot;5&quot;/&gt;&lt;property id=&quot;20300&quot; value=&quot;Slide 39 - &amp;quot;Task 3 – E-Safety&amp;quot;&quot;/&gt;&lt;property id=&quot;20307&quot; value=&quot;325&quot;/&gt;&lt;/object&gt;&lt;object type=&quot;3&quot; unique_id=&quot;10085&quot;&gt;&lt;property id=&quot;20148&quot; value=&quot;5&quot;/&gt;&lt;property id=&quot;20300&quot; value=&quot;Slide 40 - &amp;quot;Task 4 – E-Safety&amp;quot;&quot;/&gt;&lt;property id=&quot;20307&quot; value=&quot;326&quot;/&gt;&lt;/object&gt;&lt;object type=&quot;3&quot; unique_id=&quot;10086&quot;&gt;&lt;property id=&quot;20148&quot; value=&quot;5&quot;/&gt;&lt;property id=&quot;20300&quot; value=&quot;Slide 41 - &amp;quot;Task 5 – E-Safety&amp;quot;&quot;/&gt;&lt;property id=&quot;20307&quot; value=&quot;327&quot;/&gt;&lt;/object&gt;&lt;object type=&quot;3&quot; unique_id=&quot;10087&quot;&gt;&lt;property id=&quot;20148&quot; value=&quot;5&quot;/&gt;&lt;property id=&quot;20300&quot; value=&quot;Slide 42 - &amp;quot;Task 6 – E-Safety&amp;quot;&quot;/&gt;&lt;property id=&quot;20307&quot; value=&quot;328&quot;/&gt;&lt;/object&gt;&lt;object type=&quot;3&quot; unique_id=&quot;10088&quot;&gt;&lt;property id=&quot;20148&quot; value=&quot;5&quot;/&gt;&lt;property id=&quot;20300&quot; value=&quot;Slide 43 - &amp;quot;Task 7 – E-Safety&amp;quot;&quot;/&gt;&lt;property id=&quot;20307&quot; value=&quot;329&quot;/&gt;&lt;/object&gt;&lt;object type=&quot;3&quot; unique_id=&quot;10089&quot;&gt;&lt;property id=&quot;20148&quot; value=&quot;5&quot;/&gt;&lt;property id=&quot;20300&quot; value=&quot;Slide 44 - &amp;quot;E-Safety – Assessment (St/Ex/Ad)&amp;quot;&quot;/&gt;&lt;property id=&quot;20307&quot; value=&quot;331&quot;/&gt;&lt;/object&gt;&lt;/object&gt;&lt;object type=&quot;8&quot; unique_id=&quot;10135&quot;&gt;&lt;/object&gt;&lt;/object&gt;&lt;/database&gt;"/>
  <p:tag name="SECTOMILLISECCONVERTED" val="1"/>
  <p:tag name="ISPRING_RESOURCE_PATHS_HASH_2" val="08f788787bcb7a4d543d064184e3ed8f8a1ad1a"/>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nderoth">
  <a:themeElements>
    <a:clrScheme name="Custom 8">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1A0AEC"/>
      </a:hlink>
      <a:folHlink>
        <a:srgbClr val="800080"/>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6303C8A099435F469B82EC500073A18D" ma:contentTypeVersion="0" ma:contentTypeDescription="Create a new document." ma:contentTypeScope="" ma:versionID="db11316f7499926a5aef36baba7827a0">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6DD945F-B7B0-4691-A0D0-E2EAD6DA23B3}">
  <ds:schemaRefs>
    <ds:schemaRef ds:uri="http://purl.org/dc/terms/"/>
    <ds:schemaRef ds:uri="http://purl.org/dc/elements/1.1/"/>
    <ds:schemaRef ds:uri="http://purl.org/dc/dcmitype/"/>
    <ds:schemaRef ds:uri="http://schemas.microsoft.com/office/2006/documentManagement/types"/>
    <ds:schemaRef ds:uri="http://www.w3.org/XML/1998/namespace"/>
    <ds:schemaRef ds:uri="http://schemas.openxmlformats.org/package/2006/metadata/core-properties"/>
    <ds:schemaRef ds:uri="http://schemas.microsoft.com/office/2006/metadata/properties"/>
  </ds:schemaRefs>
</ds:datastoreItem>
</file>

<file path=customXml/itemProps2.xml><?xml version="1.0" encoding="utf-8"?>
<ds:datastoreItem xmlns:ds="http://schemas.openxmlformats.org/officeDocument/2006/customXml" ds:itemID="{E16A05FF-1C8D-47AA-A52A-FF79015719B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3.xml><?xml version="1.0" encoding="utf-8"?>
<ds:datastoreItem xmlns:ds="http://schemas.openxmlformats.org/officeDocument/2006/customXml" ds:itemID="{E5A8F797-114D-47DC-A43E-E9D7D887189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Enderoth</Template>
  <TotalTime>34549</TotalTime>
  <Words>1372</Words>
  <Application>Microsoft Office PowerPoint</Application>
  <PresentationFormat>On-screen Show (4:3)</PresentationFormat>
  <Paragraphs>89</Paragraphs>
  <Slides>16</Slides>
  <Notes>16</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16</vt:i4>
      </vt:variant>
    </vt:vector>
  </HeadingPairs>
  <TitlesOfParts>
    <vt:vector size="23" baseType="lpstr">
      <vt:lpstr>Arial</vt:lpstr>
      <vt:lpstr>Calibri</vt:lpstr>
      <vt:lpstr>Lucida Sans Unicode</vt:lpstr>
      <vt:lpstr>Verdana</vt:lpstr>
      <vt:lpstr>Wingdings 2</vt:lpstr>
      <vt:lpstr>Wingdings 3</vt:lpstr>
      <vt:lpstr>Enderoth</vt:lpstr>
      <vt:lpstr>PowerPoint Presentation</vt:lpstr>
      <vt:lpstr>Database 2016 – Task 3 - Paper 2 - Exam Practice</vt:lpstr>
      <vt:lpstr>Database 2016 – Task 3 - Paper 2 - Exam Practice</vt:lpstr>
      <vt:lpstr>Database 2016 – Task 3 - Paper 2 - Exam Practice</vt:lpstr>
      <vt:lpstr>Database 2016 – Task 3 - Paper 2 - Exam Practice</vt:lpstr>
      <vt:lpstr>Database 2016 – Task 3 - Paper 2 - Exam Practice</vt:lpstr>
      <vt:lpstr>Database 2016 – Task 3 – Building a Relationship</vt:lpstr>
      <vt:lpstr>Database 2016 – Task 3 – Producing Reports - Layout</vt:lpstr>
      <vt:lpstr>Database 2016 – Task 3 – Producing Reports - Layout</vt:lpstr>
      <vt:lpstr>Database 2016 – Task 3 – Producing Reports - Layout</vt:lpstr>
      <vt:lpstr>Database 2016 – Task 3 – Producing Reports - Layout</vt:lpstr>
      <vt:lpstr>PowerPoint Presentation</vt:lpstr>
      <vt:lpstr>Database 2016 – Task 3 – Producing Reports - Layout</vt:lpstr>
      <vt:lpstr>Database 2016 – Task 4 - Producing Mailing Labels</vt:lpstr>
      <vt:lpstr>Database 2016 – Task 4 - Producing Mailing Labels</vt:lpstr>
      <vt:lpstr>Database 2016 – Task 4 - Producing Mailing Labels</vt:lpstr>
    </vt:vector>
  </TitlesOfParts>
  <Company>Brooke Weston CTC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R002 Unit 2 - LO1 Cambridge L2</dc:title>
  <dc:subject>eBusiness</dc:subject>
  <dc:creator>Enderoth</dc:creator>
  <cp:lastModifiedBy>HP-PC</cp:lastModifiedBy>
  <cp:revision>1398</cp:revision>
  <cp:lastPrinted>2014-01-22T18:25:48Z</cp:lastPrinted>
  <dcterms:created xsi:type="dcterms:W3CDTF">2008-03-12T11:01:44Z</dcterms:created>
  <dcterms:modified xsi:type="dcterms:W3CDTF">2016-01-13T18:36:13Z</dcterms:modified>
  <cp:category>Unit 01</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0x0101006303C8A099435F469B82EC500073A18D</vt:lpwstr>
  </property>
  <property fmtid="{D5CDD505-2E9C-101B-9397-08002B2CF9AE}" pid="3" name="Unit">
    <vt:lpwstr>U1</vt:lpwstr>
  </property>
</Properties>
</file>